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6" r:id="rId4"/>
    <p:sldId id="267" r:id="rId5"/>
    <p:sldId id="257" r:id="rId6"/>
    <p:sldId id="265" r:id="rId7"/>
    <p:sldId id="286" r:id="rId8"/>
    <p:sldId id="258" r:id="rId9"/>
    <p:sldId id="291" r:id="rId10"/>
    <p:sldId id="259" r:id="rId11"/>
    <p:sldId id="260" r:id="rId12"/>
    <p:sldId id="261" r:id="rId13"/>
    <p:sldId id="262" r:id="rId14"/>
    <p:sldId id="287" r:id="rId15"/>
    <p:sldId id="263" r:id="rId16"/>
    <p:sldId id="270" r:id="rId17"/>
    <p:sldId id="269" r:id="rId18"/>
    <p:sldId id="271" r:id="rId19"/>
    <p:sldId id="274" r:id="rId20"/>
    <p:sldId id="272" r:id="rId21"/>
    <p:sldId id="279" r:id="rId22"/>
    <p:sldId id="280" r:id="rId23"/>
    <p:sldId id="278" r:id="rId24"/>
    <p:sldId id="273" r:id="rId25"/>
    <p:sldId id="275" r:id="rId26"/>
    <p:sldId id="276" r:id="rId27"/>
    <p:sldId id="288" r:id="rId28"/>
    <p:sldId id="283" r:id="rId29"/>
    <p:sldId id="284" r:id="rId30"/>
    <p:sldId id="289" r:id="rId31"/>
    <p:sldId id="282" r:id="rId32"/>
    <p:sldId id="277" r:id="rId33"/>
    <p:sldId id="281" r:id="rId34"/>
    <p:sldId id="290" r:id="rId35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S Outlook" panose="05010100010000000000" pitchFamily="2" charset="2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S Outlook" panose="05010100010000000000" pitchFamily="2" charset="2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S Outlook" panose="05010100010000000000" pitchFamily="2" charset="2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S Outlook" panose="05010100010000000000" pitchFamily="2" charset="2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S Outlook" panose="05010100010000000000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MS Outlook" panose="05010100010000000000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MS Outlook" panose="05010100010000000000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MS Outlook" panose="05010100010000000000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MS Outlook" panose="05010100010000000000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0000"/>
    <a:srgbClr val="0066FF"/>
    <a:srgbClr val="990099"/>
    <a:srgbClr val="3366CC"/>
    <a:srgbClr val="FFFFCC"/>
    <a:srgbClr val="00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73" d="100"/>
          <a:sy n="73" d="100"/>
        </p:scale>
        <p:origin x="12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13" Type="http://schemas.openxmlformats.org/officeDocument/2006/relationships/slide" Target="slides/slide21.xml"/><Relationship Id="rId18" Type="http://schemas.openxmlformats.org/officeDocument/2006/relationships/slide" Target="slides/slide32.xml"/><Relationship Id="rId3" Type="http://schemas.openxmlformats.org/officeDocument/2006/relationships/slide" Target="slides/slide7.xml"/><Relationship Id="rId7" Type="http://schemas.openxmlformats.org/officeDocument/2006/relationships/slide" Target="slides/slide15.xml"/><Relationship Id="rId12" Type="http://schemas.openxmlformats.org/officeDocument/2006/relationships/slide" Target="slides/slide20.xml"/><Relationship Id="rId17" Type="http://schemas.openxmlformats.org/officeDocument/2006/relationships/slide" Target="slides/slide28.xml"/><Relationship Id="rId2" Type="http://schemas.openxmlformats.org/officeDocument/2006/relationships/slide" Target="slides/slide6.xml"/><Relationship Id="rId16" Type="http://schemas.openxmlformats.org/officeDocument/2006/relationships/slide" Target="slides/slide26.xml"/><Relationship Id="rId1" Type="http://schemas.openxmlformats.org/officeDocument/2006/relationships/slide" Target="slides/slide1.xml"/><Relationship Id="rId6" Type="http://schemas.openxmlformats.org/officeDocument/2006/relationships/slide" Target="slides/slide13.xml"/><Relationship Id="rId11" Type="http://schemas.openxmlformats.org/officeDocument/2006/relationships/slide" Target="slides/slide19.xml"/><Relationship Id="rId5" Type="http://schemas.openxmlformats.org/officeDocument/2006/relationships/slide" Target="slides/slide12.xml"/><Relationship Id="rId15" Type="http://schemas.openxmlformats.org/officeDocument/2006/relationships/slide" Target="slides/slide25.xml"/><Relationship Id="rId10" Type="http://schemas.openxmlformats.org/officeDocument/2006/relationships/slide" Target="slides/slide18.xml"/><Relationship Id="rId4" Type="http://schemas.openxmlformats.org/officeDocument/2006/relationships/slide" Target="slides/slide11.xml"/><Relationship Id="rId9" Type="http://schemas.openxmlformats.org/officeDocument/2006/relationships/slide" Target="slides/slide17.xml"/><Relationship Id="rId14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421A-5A24-439B-B8A5-06E6DDB6B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B02CF-ECAB-4DFF-A007-CC0B6AEAA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7C9B2-2881-4042-8681-FC7D76384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96EBD-A2BF-4A72-9771-A18352BC8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03B5E-D930-46E1-93F2-35A1B30C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9B25B-4B4F-4A00-B142-F3237F08E3B3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581267189"/>
      </p:ext>
    </p:extLst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1877-CFAA-4B9A-9AF9-973D87D1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13478-B773-48B3-A6CA-590355185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82AD3-BA56-4427-96A2-5A3EF220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0A417-0419-452A-A1F8-730F4D109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5ABF5-537E-4257-B28F-C25D22DE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BEE99-49C1-46DE-A836-14DD01767D54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244858225"/>
      </p:ext>
    </p:extLst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DA791C-83EF-4CF9-9C50-DB7F28F1D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E0FFA-1B48-4CA2-B04E-912E85411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66C23-A4F4-47BC-852E-71E25692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94B17-1405-441F-8917-11A989763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54E07-3F58-498D-90E4-ECD314F3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2F59B-AA8F-4009-BED8-B31BAC8B1D89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941420816"/>
      </p:ext>
    </p:extLst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371CA-2C48-4B7B-9960-D838AD319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7562C-7E07-4E05-959A-9F0C5B37CED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421D87B8-3FFD-4215-B839-BFADB71651ED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C4BAD-1AF6-40B4-897C-1C723643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07CC0-AEA4-489D-B604-F7E302906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4EBDF-ADDF-4228-90E4-CE760C26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214CF3-62B4-4262-9DD8-1468C17330FC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359448672"/>
      </p:ext>
    </p:extLst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DD11-7852-4A7E-B8E4-B1BCA3BE0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A2048AD1-E4E7-4774-B17B-31B75AC57B53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9BCBA-0A71-4D73-9ED8-9DF337F97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84855-7F9A-4D21-8C31-F2A32A2D8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1A1D6-4A7B-41EC-A568-661E7EA3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A1C1C-1287-47AA-8777-9FF4348C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0F950C7-4444-4E14-A7CF-0E45E7B49BFE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926657964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614DF-BA57-47A2-99BC-56EAC783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44716-7F18-4BDB-A1DE-5BAF0C94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C84EF-FBA5-4961-81A1-D4E80656C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948E3-4229-4020-8A37-0FC9FAF9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C976D-C952-4E8F-9613-1485BE78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E2FDD-C1BB-4825-B073-AA3813392D70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374160662"/>
      </p:ext>
    </p:extLst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3067-BB53-4981-B875-F95A0693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D06A9-FD32-467E-ABDC-D71A349DE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36A2D-CE94-4942-BA2D-155DCCFD8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3F41-1A7B-49C8-A1F3-70101B1C1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81CCE-7482-483D-AED3-27759CDC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EDF8C-FB55-4FFD-A7EF-211F09023ACA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581313231"/>
      </p:ext>
    </p:extLst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B5AE-EE2D-4A21-A925-3A68EA17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FF6F4-8CE0-445D-99B2-0938DDC56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9CA28-3E3D-4B90-8312-A088A47BB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AE4D8-073E-4012-BD3A-F7552975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7AA47-5279-467B-9291-B540F41B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8B70E-6838-4456-A00B-3EDF6381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EC580-4A47-4128-B6E7-17A3F78DB212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729793419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1C6F-3664-48DB-916C-7F7E6FA64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C7E9A-0B27-402B-B088-8844FCB29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CECAC-7A1E-48DF-B014-74A5F06E8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4F042-EC30-4023-A84B-27993CF5A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44CAF3-1B59-4C91-B0C7-53BC0D596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EE7FC8-6EAB-489B-AC7C-FB413A78F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C8AFB7-0CEA-445F-B5D1-6D240CCD8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BC7858-4F3B-4561-8FB4-029BFA2E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C62EA-35BD-4CD9-A383-79332DD9043B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205675712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B449-418C-438D-AE19-05D0A018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13354-E6DC-4A5D-B672-E069A6E9F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A2F1A-5FFF-43FC-805B-941D91754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1B7CD-99F7-4DFE-9E8A-EF401A59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9125B-A117-4960-8152-91577A6515F3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978225803"/>
      </p:ext>
    </p:extLst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DC2F4-BAAC-49D9-9634-69BF3FA4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E59C13-7274-4462-BDF0-9E481462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F9727-8015-45C7-A60F-6C99A36C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E0DCB-7D03-4653-8AD0-11BD69F90031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883124490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C844B-8C46-4D96-8027-C7BCB950C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6D992-7669-4DB7-A1A2-C2D2AC604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B7C8C-6E4A-4A6A-9FF3-3C739D319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E491C-EDEF-47D1-85FE-F211C883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779DC-820A-46E9-AD8B-5DED4D70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17BB8-F4E1-479D-907E-9952E47F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133FE-BF79-487D-8E50-7DAD5C250D22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75914622"/>
      </p:ext>
    </p:extLst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E44C4-0625-4C9A-93A3-CF1E52B12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ADC279-6C3D-4EEF-97A8-9CC47AAF6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9A650-EDA0-465C-BBFD-E93BFC3F4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3A676-8F61-4102-AAFE-B5A4C2A26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32C0C-6F3F-46A1-8E2E-03818536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7549D-9EB4-4D75-AAB5-0AC9B416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4F8BB-C2DF-4A46-9655-6587924DA09D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990292332"/>
      </p:ext>
    </p:extLst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6CA1C08-F794-4C4B-8729-6D2BC5A8E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FBEED38-D282-481D-859D-65582B324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Master text styles</a:t>
            </a:r>
          </a:p>
          <a:p>
            <a:pPr lvl="1"/>
            <a:r>
              <a:rPr lang="en-GB" altLang="x-none"/>
              <a:t>Second level</a:t>
            </a:r>
          </a:p>
          <a:p>
            <a:pPr lvl="2"/>
            <a:r>
              <a:rPr lang="en-GB" altLang="x-none"/>
              <a:t>Third level</a:t>
            </a:r>
          </a:p>
          <a:p>
            <a:pPr lvl="3"/>
            <a:r>
              <a:rPr lang="en-GB" altLang="x-none"/>
              <a:t>Fourth level</a:t>
            </a:r>
          </a:p>
          <a:p>
            <a:pPr lvl="4"/>
            <a:r>
              <a:rPr lang="en-GB" altLang="x-none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E6E09D1-853F-4254-BA0C-48661280C0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GB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20EAD8-F266-44F4-A9D9-D4CE196D08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92E3A0-CDE7-4255-8DB6-418D67362E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7A018C5-2AA3-4A34-93E4-53469AC1D9DE}" type="slidenum">
              <a:rPr lang="en-GB" altLang="x-none"/>
              <a:pPr/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cover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ools.ac.cy/klimakio/Themata/Epikaira/pasxa/ppoint/METAFORA%20APO%20YPOLOGISTI%20%201/Megali_Evdomada/Stavre_perixamilose.wpl" TargetMode="External"/><Relationship Id="rId3" Type="http://schemas.openxmlformats.org/officeDocument/2006/relationships/oleObject" Target="../embeddings/oleObject1.bin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jpeg"/><Relationship Id="rId4" Type="http://schemas.openxmlformats.org/officeDocument/2006/relationships/image" Target="../media/image18.png"/><Relationship Id="rId9" Type="http://schemas.openxmlformats.org/officeDocument/2006/relationships/hyperlink" Target="http://www.schools.ac.cy/klimakio/Themata/Epikaira/pasxa/ppoint/METAFORA%20APO%20YPOLOGISTI%20%201/Megali_Evdomada/Apologiete_ki_o_Xristos.wp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s.ac.cy/klimakio/Themata/Epikaira/pasxa/ppoint/METAFORA%20APO%20YPOLOGISTI%20%201/Megali_Evdomada/Simera_mavros_ouranos.wpl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chools.ac.cy/klimakio/Themata/Epikaira/pasxa/ppoint/METAFORA%20APO%20YPOLOGISTI%20%201/Megali_Evdomada/Idou%20o%20Numfios%20erxete.wpl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8C70A486-B9E8-48E4-BDB4-99ACE1F10A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7086600" cy="1828800"/>
          </a:xfrm>
        </p:spPr>
        <p:txBody>
          <a:bodyPr/>
          <a:lstStyle/>
          <a:p>
            <a:r>
              <a:rPr lang="el-GR" altLang="x-none" sz="4000">
                <a:solidFill>
                  <a:srgbClr val="FFCC00"/>
                </a:solidFill>
              </a:rPr>
              <a:t>Τα Πάθη και η Ανάσταση του Κυρίου</a:t>
            </a:r>
            <a:endParaRPr lang="el-GR" altLang="x-none" sz="3200"/>
          </a:p>
        </p:txBody>
      </p:sp>
      <p:sp>
        <p:nvSpPr>
          <p:cNvPr id="15364" name="WordArt 4">
            <a:extLst>
              <a:ext uri="{FF2B5EF4-FFF2-40B4-BE49-F238E27FC236}">
                <a16:creationId xmlns:a16="http://schemas.microsoft.com/office/drawing/2014/main" id="{547D4466-30B3-40FE-A82B-6883D292DB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181850" cy="2743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Η Αγία και </a:t>
            </a:r>
          </a:p>
          <a:p>
            <a:r>
              <a:rPr lang="el-GR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Μεγάλη Εβδομάδα</a:t>
            </a:r>
            <a:endParaRPr lang="x-none" sz="3600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4E92971A-5B38-4FEA-8CBF-B698FC977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15000"/>
            <a:ext cx="5638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altLang="x-none" sz="2800">
                <a:solidFill>
                  <a:srgbClr val="FFCC00"/>
                </a:solidFill>
                <a:latin typeface="Times New Roman" panose="02020603050405020304" pitchFamily="18" charset="0"/>
              </a:rPr>
              <a:t>Η παρουσίαση ετοιμάστηκε από τους π.Δημήτριο και Μαρία Δημοσθένους</a:t>
            </a:r>
            <a:endParaRPr lang="en-GB" altLang="x-none" sz="28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  <p:bldP spid="1536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>
            <a:extLst>
              <a:ext uri="{FF2B5EF4-FFF2-40B4-BE49-F238E27FC236}">
                <a16:creationId xmlns:a16="http://schemas.microsoft.com/office/drawing/2014/main" id="{2E42B6C9-45C6-474D-A391-7EC2B7E57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172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l-GR" altLang="x-none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7136F65B-8B19-4B00-8E2C-2DD45479F61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752600"/>
            <a:ext cx="2895600" cy="4419600"/>
          </a:xfrm>
          <a:solidFill>
            <a:srgbClr val="FFFF99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l-GR" altLang="x-none" sz="2800" b="1" dirty="0"/>
              <a:t>Η αλείψασα τον Κύριο μύρο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400" dirty="0"/>
              <a:t>Σ΄ ένα δείπνο όπου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400" dirty="0"/>
              <a:t>βρισκόταν ο Χριστός,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400" dirty="0"/>
              <a:t>εμφανίστηκε μια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400" u="sng" dirty="0"/>
              <a:t>αμαρτωλή </a:t>
            </a:r>
            <a:r>
              <a:rPr lang="el-GR" altLang="x-none" sz="2400" dirty="0"/>
              <a:t>γυναίκα, η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400" dirty="0"/>
              <a:t>οποία έπεσε στα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400" dirty="0"/>
              <a:t>πόδια του Χριστού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400" dirty="0"/>
              <a:t>και </a:t>
            </a:r>
            <a:r>
              <a:rPr lang="el-GR" altLang="x-none" sz="2400" dirty="0" smtClean="0"/>
              <a:t>κλαίγοντας </a:t>
            </a:r>
            <a:r>
              <a:rPr lang="el-GR" altLang="x-none" sz="2400" dirty="0"/>
              <a:t>τον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400" dirty="0"/>
              <a:t>άλειψε με </a:t>
            </a:r>
            <a:r>
              <a:rPr lang="el-GR" altLang="x-none" sz="2400" u="sng" dirty="0"/>
              <a:t>πολύτιμο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400" u="sng" dirty="0"/>
              <a:t>μύρο.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l-GR" altLang="x-none" sz="2400" b="1" dirty="0">
                <a:solidFill>
                  <a:srgbClr val="CC0000"/>
                </a:solidFill>
              </a:rPr>
              <a:t>Μ Ε Τ Α Ν Ο Ι Α</a:t>
            </a:r>
            <a:endParaRPr lang="en-GB" altLang="x-none" sz="2400" b="1" dirty="0">
              <a:solidFill>
                <a:srgbClr val="CC0000"/>
              </a:solidFill>
            </a:endParaRPr>
          </a:p>
        </p:txBody>
      </p:sp>
      <p:sp>
        <p:nvSpPr>
          <p:cNvPr id="5126" name="WordArt 6">
            <a:extLst>
              <a:ext uri="{FF2B5EF4-FFF2-40B4-BE49-F238E27FC236}">
                <a16:creationId xmlns:a16="http://schemas.microsoft.com/office/drawing/2014/main" id="{E76BACEA-3424-4F4E-A2BC-E6A2C8E020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0" y="304800"/>
            <a:ext cx="28194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Μεγάλη</a:t>
            </a:r>
          </a:p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Τετάρτη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E7F0B04C-1082-42C8-A146-30904DA72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2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2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DD27FB69-56A5-405A-BE09-3231FAB72A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667000"/>
            <a:ext cx="3200400" cy="3962400"/>
          </a:xfrm>
          <a:solidFill>
            <a:srgbClr val="FFFF99"/>
          </a:solidFill>
        </p:spPr>
        <p:txBody>
          <a:bodyPr/>
          <a:lstStyle/>
          <a:p>
            <a:r>
              <a:rPr lang="el-GR" altLang="x-none" sz="2800" dirty="0"/>
              <a:t>Ο </a:t>
            </a:r>
            <a:r>
              <a:rPr lang="el-GR" altLang="x-none" sz="2000" dirty="0"/>
              <a:t>Κύριος και οι μαθητές </a:t>
            </a:r>
          </a:p>
          <a:p>
            <a:pPr>
              <a:buFontTx/>
              <a:buNone/>
            </a:pPr>
            <a:r>
              <a:rPr lang="el-GR" altLang="x-none" sz="2000" dirty="0"/>
              <a:t>μαζεύτηκαν </a:t>
            </a:r>
            <a:r>
              <a:rPr lang="el-GR" altLang="x-none" sz="2000" dirty="0" err="1"/>
              <a:t>σ΄</a:t>
            </a:r>
            <a:r>
              <a:rPr lang="el-GR" altLang="x-none" sz="2000" dirty="0"/>
              <a:t> ένα δωμάτιο.</a:t>
            </a:r>
          </a:p>
          <a:p>
            <a:r>
              <a:rPr lang="el-GR" altLang="x-none" sz="2000" dirty="0"/>
              <a:t>Ο Χριστός ζώνεται μια</a:t>
            </a:r>
          </a:p>
          <a:p>
            <a:pPr>
              <a:buFontTx/>
              <a:buNone/>
            </a:pPr>
            <a:r>
              <a:rPr lang="el-GR" altLang="x-none" sz="2000" dirty="0"/>
              <a:t>ποδιά, παίρνει μια λεκάνη</a:t>
            </a:r>
          </a:p>
          <a:p>
            <a:pPr>
              <a:buFontTx/>
              <a:buNone/>
            </a:pPr>
            <a:r>
              <a:rPr lang="el-GR" altLang="x-none" sz="2000" dirty="0"/>
              <a:t>και αρχίζει να πλένει τα</a:t>
            </a:r>
          </a:p>
          <a:p>
            <a:pPr>
              <a:buFontTx/>
              <a:buNone/>
            </a:pPr>
            <a:r>
              <a:rPr lang="el-GR" altLang="x-none" sz="2000" dirty="0"/>
              <a:t>πόδια των μαθητών</a:t>
            </a:r>
          </a:p>
          <a:p>
            <a:r>
              <a:rPr lang="el-GR" altLang="x-none" sz="2000" dirty="0"/>
              <a:t>Ο Πέτρος </a:t>
            </a:r>
            <a:r>
              <a:rPr lang="el-GR" altLang="x-none" sz="2000" dirty="0" smtClean="0"/>
              <a:t>αντιδρά.</a:t>
            </a:r>
            <a:endParaRPr lang="el-GR" altLang="x-none" sz="2000" dirty="0"/>
          </a:p>
          <a:p>
            <a:pPr algn="ctr">
              <a:buFontTx/>
              <a:buNone/>
            </a:pPr>
            <a:r>
              <a:rPr lang="el-GR" altLang="x-none" sz="2000" dirty="0"/>
              <a:t>Ο Κύριος διδάσκει την</a:t>
            </a:r>
            <a:endParaRPr lang="en-US" altLang="x-none" sz="2000" dirty="0"/>
          </a:p>
          <a:p>
            <a:pPr algn="ctr">
              <a:buFontTx/>
              <a:buNone/>
            </a:pPr>
            <a:r>
              <a:rPr lang="el-GR" altLang="x-none" sz="2000" dirty="0"/>
              <a:t> </a:t>
            </a:r>
            <a:r>
              <a:rPr lang="el-GR" altLang="x-none" sz="2400" b="1" dirty="0"/>
              <a:t>Τ Α Π Ε Ι Ν Ω Σ Η</a:t>
            </a:r>
          </a:p>
          <a:p>
            <a:pPr>
              <a:buFontTx/>
              <a:buNone/>
            </a:pPr>
            <a:endParaRPr lang="en-GB" altLang="x-none" sz="2000" dirty="0"/>
          </a:p>
        </p:txBody>
      </p:sp>
      <p:sp>
        <p:nvSpPr>
          <p:cNvPr id="6150" name="WordArt 6">
            <a:extLst>
              <a:ext uri="{FF2B5EF4-FFF2-40B4-BE49-F238E27FC236}">
                <a16:creationId xmlns:a16="http://schemas.microsoft.com/office/drawing/2014/main" id="{11682EEE-7663-4528-912B-EBF2963759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2971800" cy="1447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Μεγάλη </a:t>
            </a:r>
          </a:p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Τετάρτη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D736EA56-D675-414D-A7C5-8549AE8CA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x-none" sz="2800" b="1">
                <a:latin typeface="Times New Roman" panose="02020603050405020304" pitchFamily="18" charset="0"/>
              </a:rPr>
              <a:t>Ο Νιπτήρας</a:t>
            </a:r>
            <a:endParaRPr lang="en-GB" altLang="x-none" sz="2800" b="1">
              <a:latin typeface="Times New Roman" panose="02020603050405020304" pitchFamily="18" charset="0"/>
            </a:endParaRPr>
          </a:p>
        </p:txBody>
      </p:sp>
      <p:pic>
        <p:nvPicPr>
          <p:cNvPr id="6154" name="Picture 10">
            <a:extLst>
              <a:ext uri="{FF2B5EF4-FFF2-40B4-BE49-F238E27FC236}">
                <a16:creationId xmlns:a16="http://schemas.microsoft.com/office/drawing/2014/main" id="{E7872B8D-5B9B-408C-A19D-D472B2422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0"/>
            <a:ext cx="51863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5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0C8453A9-E533-4CC3-9E26-2F40E24F395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752600"/>
            <a:ext cx="3581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x-none" sz="2000" dirty="0"/>
              <a:t>Ο Χριστός και οι μαθητές </a:t>
            </a:r>
            <a:r>
              <a:rPr lang="el-GR" altLang="x-none" sz="2000" dirty="0" smtClean="0"/>
              <a:t>Του </a:t>
            </a:r>
            <a:r>
              <a:rPr lang="el-GR" altLang="x-none" sz="2000" dirty="0"/>
              <a:t>είναι μαζεμένοι για το τελευταίο, το Μυστικό Δείπνο.</a:t>
            </a:r>
          </a:p>
          <a:p>
            <a:pPr>
              <a:lnSpc>
                <a:spcPct val="90000"/>
              </a:lnSpc>
            </a:pPr>
            <a:r>
              <a:rPr lang="el-GR" altLang="x-none" sz="2000" dirty="0"/>
              <a:t>Ευλόγησε το ψωμί και το κρασί και είπε:</a:t>
            </a:r>
          </a:p>
          <a:p>
            <a:pPr>
              <a:lnSpc>
                <a:spcPct val="90000"/>
              </a:lnSpc>
            </a:pPr>
            <a:r>
              <a:rPr lang="el-GR" altLang="x-none" sz="2400" b="1" dirty="0">
                <a:solidFill>
                  <a:srgbClr val="990033"/>
                </a:solidFill>
              </a:rPr>
              <a:t>«Λάβετε, φάγετε, τούτο εστί το σώμα μου.»</a:t>
            </a:r>
          </a:p>
          <a:p>
            <a:pPr>
              <a:lnSpc>
                <a:spcPct val="90000"/>
              </a:lnSpc>
            </a:pPr>
            <a:r>
              <a:rPr lang="el-GR" altLang="x-none" sz="2400" b="1" dirty="0">
                <a:solidFill>
                  <a:srgbClr val="990033"/>
                </a:solidFill>
              </a:rPr>
              <a:t>«</a:t>
            </a:r>
            <a:r>
              <a:rPr lang="el-GR" altLang="x-none" sz="2400" b="1" dirty="0" err="1">
                <a:solidFill>
                  <a:srgbClr val="990033"/>
                </a:solidFill>
              </a:rPr>
              <a:t>Πίετε</a:t>
            </a:r>
            <a:r>
              <a:rPr lang="el-GR" altLang="x-none" sz="2400" b="1" dirty="0">
                <a:solidFill>
                  <a:srgbClr val="990033"/>
                </a:solidFill>
              </a:rPr>
              <a:t> </a:t>
            </a:r>
            <a:r>
              <a:rPr lang="el-GR" altLang="x-none" sz="2400" b="1" dirty="0" err="1">
                <a:solidFill>
                  <a:srgbClr val="990033"/>
                </a:solidFill>
              </a:rPr>
              <a:t>εξ΄αυτού</a:t>
            </a:r>
            <a:r>
              <a:rPr lang="el-GR" altLang="x-none" sz="2400" b="1" dirty="0">
                <a:solidFill>
                  <a:srgbClr val="990033"/>
                </a:solidFill>
              </a:rPr>
              <a:t> πάντες, τούτο εστί το αίμα μου.»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x-none" sz="2000" dirty="0"/>
              <a:t>   </a:t>
            </a:r>
            <a:r>
              <a:rPr lang="el-GR" altLang="x-none" sz="2000" b="1" dirty="0" err="1"/>
              <a:t>Τελέστηκε</a:t>
            </a:r>
            <a:r>
              <a:rPr lang="el-GR" altLang="x-none" sz="2000" b="1" dirty="0"/>
              <a:t> για πρώτη φορά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l-GR" altLang="x-none" sz="2000" b="1" dirty="0"/>
              <a:t>το Μυστήριο της</a:t>
            </a:r>
            <a:r>
              <a:rPr lang="en-US" altLang="x-none" sz="2000" b="1" dirty="0"/>
              <a:t> </a:t>
            </a:r>
            <a:endParaRPr lang="el-GR" altLang="x-none" sz="20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l-GR" altLang="x-none" sz="2000" b="1" dirty="0"/>
              <a:t>Θείας Κοινωνίας</a:t>
            </a:r>
            <a:endParaRPr lang="en-GB" altLang="x-none" sz="2000" b="1" dirty="0"/>
          </a:p>
        </p:txBody>
      </p:sp>
      <p:sp>
        <p:nvSpPr>
          <p:cNvPr id="7174" name="WordArt 6">
            <a:extLst>
              <a:ext uri="{FF2B5EF4-FFF2-40B4-BE49-F238E27FC236}">
                <a16:creationId xmlns:a16="http://schemas.microsoft.com/office/drawing/2014/main" id="{0193554D-F402-49DD-8FCC-204AB11E1D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67400" y="152400"/>
            <a:ext cx="28194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Μεγάλη</a:t>
            </a:r>
          </a:p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Πέμπτη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pic>
        <p:nvPicPr>
          <p:cNvPr id="7177" name="Picture 9">
            <a:extLst>
              <a:ext uri="{FF2B5EF4-FFF2-40B4-BE49-F238E27FC236}">
                <a16:creationId xmlns:a16="http://schemas.microsoft.com/office/drawing/2014/main" id="{BDB36FD5-B56A-4600-AE34-28A5652A8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67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53892662-E1DB-41EE-BF65-11FD96C651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3352800" cy="5638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l-GR" altLang="x-none" sz="2000" dirty="0"/>
              <a:t>Κήπος της Γεσθημανής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x-none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400" dirty="0"/>
              <a:t>Ο Ιησούς ενώ ζήτησε από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400" dirty="0"/>
              <a:t>τους μαθητές </a:t>
            </a:r>
            <a:r>
              <a:rPr lang="el-GR" altLang="x-none" sz="2400" dirty="0" smtClean="0"/>
              <a:t>Του </a:t>
            </a:r>
            <a:r>
              <a:rPr lang="el-GR" altLang="x-none" sz="2400" dirty="0"/>
              <a:t>να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400" dirty="0"/>
              <a:t>ξαγρυπνήσουν μαζί </a:t>
            </a:r>
            <a:r>
              <a:rPr lang="el-GR" altLang="x-none" sz="2400" dirty="0" smtClean="0"/>
              <a:t>Του</a:t>
            </a:r>
            <a:r>
              <a:rPr lang="el-GR" altLang="x-none" sz="2400" dirty="0"/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400" dirty="0"/>
              <a:t>τους βρήκε τρεις φορές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400" dirty="0"/>
              <a:t>να κοιμούνται.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400" dirty="0"/>
              <a:t>Προσευχήθηκε θερμά και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400" dirty="0"/>
              <a:t>ιδρώτας σαν αίμα έτρεχε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400" dirty="0"/>
              <a:t>από το πρόσωπό </a:t>
            </a:r>
            <a:r>
              <a:rPr lang="el-GR" altLang="x-none" sz="2400" dirty="0" smtClean="0"/>
              <a:t>Του</a:t>
            </a:r>
            <a:r>
              <a:rPr lang="el-GR" altLang="x-none" sz="2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400" b="1" dirty="0">
                <a:solidFill>
                  <a:srgbClr val="660066"/>
                </a:solidFill>
              </a:rPr>
              <a:t>«Ας γίνει όπως Εσύ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400" b="1" dirty="0">
                <a:solidFill>
                  <a:srgbClr val="660066"/>
                </a:solidFill>
              </a:rPr>
              <a:t>θέλεις»,</a:t>
            </a:r>
            <a:r>
              <a:rPr lang="el-GR" altLang="x-none" sz="2400" dirty="0"/>
              <a:t> ήταν τα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400" dirty="0"/>
              <a:t>τελευταία λόγια του Ιησού</a:t>
            </a:r>
            <a:endParaRPr lang="en-GB" altLang="x-none" sz="2400" dirty="0"/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96F75856-7C6A-4D86-ABC4-615B7E2F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0"/>
            <a:ext cx="573563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WordArt 6">
            <a:extLst>
              <a:ext uri="{FF2B5EF4-FFF2-40B4-BE49-F238E27FC236}">
                <a16:creationId xmlns:a16="http://schemas.microsoft.com/office/drawing/2014/main" id="{306A4CD3-508D-465F-AEC0-C70BD261E2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31242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Η προσευχή του Ιησού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>
            <a:extLst>
              <a:ext uri="{FF2B5EF4-FFF2-40B4-BE49-F238E27FC236}">
                <a16:creationId xmlns:a16="http://schemas.microsoft.com/office/drawing/2014/main" id="{C508AD56-359B-4800-BD2D-E680C3E63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4900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>
            <a:extLst>
              <a:ext uri="{FF2B5EF4-FFF2-40B4-BE49-F238E27FC236}">
                <a16:creationId xmlns:a16="http://schemas.microsoft.com/office/drawing/2014/main" id="{C50FA22C-C4FA-42F0-A890-4248F5C71EE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2514600"/>
            <a:ext cx="3276600" cy="3429000"/>
          </a:xfrm>
        </p:spPr>
        <p:txBody>
          <a:bodyPr/>
          <a:lstStyle/>
          <a:p>
            <a:pPr algn="ctr">
              <a:buFontTx/>
              <a:buNone/>
            </a:pPr>
            <a:r>
              <a:rPr lang="el-GR" altLang="x-none" sz="2800" b="1" u="sng" dirty="0">
                <a:solidFill>
                  <a:schemeClr val="bg1"/>
                </a:solidFill>
              </a:rPr>
              <a:t>Ιούδας:</a:t>
            </a:r>
          </a:p>
          <a:p>
            <a:pPr>
              <a:buFontTx/>
              <a:buNone/>
            </a:pPr>
            <a:r>
              <a:rPr lang="el-GR" altLang="x-none" sz="2800" dirty="0">
                <a:solidFill>
                  <a:schemeClr val="bg1"/>
                </a:solidFill>
              </a:rPr>
              <a:t>Χαίρε, Διδάσκαλε.</a:t>
            </a:r>
          </a:p>
          <a:p>
            <a:pPr>
              <a:buFontTx/>
              <a:buNone/>
            </a:pPr>
            <a:endParaRPr lang="el-GR" altLang="x-none" sz="2800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l-GR" altLang="x-none" sz="2800" b="1" u="sng" dirty="0">
                <a:solidFill>
                  <a:schemeClr val="bg1"/>
                </a:solidFill>
              </a:rPr>
              <a:t>Ιησούς:</a:t>
            </a:r>
          </a:p>
          <a:p>
            <a:pPr>
              <a:buFontTx/>
              <a:buNone/>
            </a:pPr>
            <a:r>
              <a:rPr lang="el-GR" altLang="x-none" sz="2800" dirty="0">
                <a:solidFill>
                  <a:schemeClr val="bg1"/>
                </a:solidFill>
              </a:rPr>
              <a:t>Με φιλί </a:t>
            </a:r>
            <a:r>
              <a:rPr lang="el-GR" altLang="x-none" sz="2800" dirty="0" smtClean="0">
                <a:solidFill>
                  <a:schemeClr val="bg1"/>
                </a:solidFill>
              </a:rPr>
              <a:t>προδίδεις τον </a:t>
            </a:r>
            <a:r>
              <a:rPr lang="el-GR" altLang="x-none" sz="2800" dirty="0">
                <a:solidFill>
                  <a:schemeClr val="bg1"/>
                </a:solidFill>
              </a:rPr>
              <a:t>δάσκαλό σου;</a:t>
            </a:r>
            <a:endParaRPr lang="en-GB" altLang="x-none" sz="2800" dirty="0">
              <a:solidFill>
                <a:schemeClr val="bg1"/>
              </a:solidFill>
            </a:endParaRP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35CD3981-F6FD-423E-8D3D-84BAFFE73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28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altLang="x-none">
                <a:solidFill>
                  <a:schemeClr val="bg1"/>
                </a:solidFill>
                <a:latin typeface="Times New Roman" panose="02020603050405020304" pitchFamily="18" charset="0"/>
              </a:rPr>
              <a:t>Σε λίγη ώρα...</a:t>
            </a:r>
            <a:endParaRPr lang="en-GB" altLang="x-none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AEC27235-D291-430B-BE7F-4EF644EB4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8" name="Text Box 12">
            <a:extLst>
              <a:ext uri="{FF2B5EF4-FFF2-40B4-BE49-F238E27FC236}">
                <a16:creationId xmlns:a16="http://schemas.microsoft.com/office/drawing/2014/main" id="{A1FE1973-A964-4AD2-BDCA-731A85225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858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altLang="x-none">
                <a:solidFill>
                  <a:schemeClr val="bg1"/>
                </a:solidFill>
                <a:latin typeface="Times New Roman" panose="02020603050405020304" pitchFamily="18" charset="0"/>
              </a:rPr>
              <a:t>...φωνές-κραυγές-ξίφη</a:t>
            </a:r>
            <a:endParaRPr lang="en-GB" altLang="x-none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824E009C-9FF8-4A65-ADDF-8BF068690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600200"/>
            <a:ext cx="350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altLang="x-none" sz="3200" b="1">
                <a:solidFill>
                  <a:schemeClr val="bg1"/>
                </a:solidFill>
                <a:latin typeface="Times New Roman" panose="02020603050405020304" pitchFamily="18" charset="0"/>
              </a:rPr>
              <a:t>Η  π ρ ο δ ο σ ί α</a:t>
            </a:r>
            <a:endParaRPr lang="en-GB" altLang="x-none" sz="32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/>
      <p:bldP spid="9222" grpId="0" autoUpdateAnimBg="0"/>
      <p:bldP spid="9228" grpId="0" autoUpdateAnimBg="0"/>
      <p:bldP spid="922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DE5353CB-5E88-4500-86A5-0F292ECC0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3733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x-none" sz="2800" dirty="0"/>
              <a:t>Οι αρχιερείς τον οδήγησαν δεμένο μπροστά στον </a:t>
            </a:r>
            <a:r>
              <a:rPr lang="el-GR" altLang="x-none" sz="2800" b="1" dirty="0"/>
              <a:t>Πιλάτο</a:t>
            </a:r>
            <a:r>
              <a:rPr lang="el-GR" altLang="x-none" sz="2800" dirty="0"/>
              <a:t>, </a:t>
            </a:r>
            <a:r>
              <a:rPr lang="el-GR" altLang="x-none" sz="2800" dirty="0" smtClean="0"/>
              <a:t>τον </a:t>
            </a:r>
            <a:r>
              <a:rPr lang="el-GR" altLang="x-none" sz="2800" dirty="0"/>
              <a:t>Ρωμαίο διοικητή, και ζήτησαν να </a:t>
            </a:r>
            <a:r>
              <a:rPr lang="el-GR" altLang="x-none" sz="2800" dirty="0" smtClean="0"/>
              <a:t>Τον </a:t>
            </a:r>
            <a:r>
              <a:rPr lang="el-GR" altLang="x-none" sz="2800" dirty="0"/>
              <a:t>σταυρώσει</a:t>
            </a:r>
          </a:p>
          <a:p>
            <a:pPr>
              <a:lnSpc>
                <a:spcPct val="90000"/>
              </a:lnSpc>
            </a:pPr>
            <a:r>
              <a:rPr lang="el-GR" altLang="x-none" sz="2800" b="1" dirty="0"/>
              <a:t>«Νίπτω τας χείρας μου</a:t>
            </a:r>
            <a:r>
              <a:rPr lang="el-GR" altLang="x-none" sz="2800" b="1" dirty="0" smtClean="0"/>
              <a:t>»,</a:t>
            </a:r>
            <a:r>
              <a:rPr lang="el-GR" altLang="x-none" sz="2800" dirty="0" smtClean="0"/>
              <a:t> </a:t>
            </a:r>
            <a:r>
              <a:rPr lang="el-GR" altLang="x-none" sz="2800" dirty="0"/>
              <a:t>δηλαδή είμαι αθώος από το αίμα του ανθρώπου τούτου.</a:t>
            </a:r>
            <a:endParaRPr lang="en-GB" altLang="x-none" sz="2800" dirty="0"/>
          </a:p>
        </p:txBody>
      </p:sp>
      <p:sp>
        <p:nvSpPr>
          <p:cNvPr id="17413" name="WordArt 5">
            <a:extLst>
              <a:ext uri="{FF2B5EF4-FFF2-40B4-BE49-F238E27FC236}">
                <a16:creationId xmlns:a16="http://schemas.microsoft.com/office/drawing/2014/main" id="{5148BC16-1365-4A95-82ED-2A3AD0CF1B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381000"/>
            <a:ext cx="36957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Ο Χριστός μπροστά</a:t>
            </a:r>
          </a:p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στον Πιλάτο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4" name="Picture 6">
            <a:extLst>
              <a:ext uri="{FF2B5EF4-FFF2-40B4-BE49-F238E27FC236}">
                <a16:creationId xmlns:a16="http://schemas.microsoft.com/office/drawing/2014/main" id="{547683DF-CAA3-413C-9BD5-8C5B048F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0"/>
            <a:ext cx="5140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AD07D4F0-49B4-40F2-98B2-73708CD4B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3886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x-none" dirty="0"/>
              <a:t>Ο Πιλάτος διέταξε να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dirty="0"/>
              <a:t>Τον μαστιγώσουν και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dirty="0"/>
              <a:t>μετά να Τον σταυρώσουν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altLang="x-none" sz="2800" dirty="0"/>
          </a:p>
          <a:p>
            <a:pPr>
              <a:lnSpc>
                <a:spcPct val="90000"/>
              </a:lnSpc>
              <a:buFontTx/>
              <a:buNone/>
            </a:pPr>
            <a:endParaRPr lang="el-GR" altLang="x-non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800" dirty="0" smtClean="0"/>
              <a:t>Υπέμεινε </a:t>
            </a:r>
            <a:r>
              <a:rPr lang="el-GR" altLang="x-none" sz="2800" dirty="0"/>
              <a:t>τα πάθη με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800" dirty="0"/>
              <a:t> </a:t>
            </a:r>
            <a:r>
              <a:rPr lang="el-GR" altLang="x-none" sz="4000" b="1" dirty="0"/>
              <a:t>Υ Π Ο Μ Ο Ν Η</a:t>
            </a:r>
            <a:endParaRPr lang="en-GB" altLang="x-none" sz="4000" b="1" dirty="0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32CC8F66-6BBC-4606-A8AC-3D59449BE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-76200"/>
            <a:ext cx="520065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WordArt 5">
            <a:extLst>
              <a:ext uri="{FF2B5EF4-FFF2-40B4-BE49-F238E27FC236}">
                <a16:creationId xmlns:a16="http://schemas.microsoft.com/office/drawing/2014/main" id="{2BDA5A02-5375-4138-ADBA-C497078AD4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3228975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Η μαστίγωση</a:t>
            </a:r>
          </a:p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του Χριστού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107214A8-C58D-4BFD-9010-71E9CBE01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3200400" cy="4876800"/>
          </a:xfrm>
        </p:spPr>
        <p:txBody>
          <a:bodyPr/>
          <a:lstStyle/>
          <a:p>
            <a:r>
              <a:rPr lang="el-GR" altLang="x-none" sz="2800" dirty="0"/>
              <a:t>Του έβαλαν κόκκινο </a:t>
            </a:r>
            <a:r>
              <a:rPr lang="el-GR" altLang="x-none" sz="2800" dirty="0" smtClean="0"/>
              <a:t>μανδύα.</a:t>
            </a:r>
            <a:endParaRPr lang="el-GR" altLang="x-none" sz="2800" dirty="0"/>
          </a:p>
          <a:p>
            <a:r>
              <a:rPr lang="el-GR" altLang="x-none" sz="2800" dirty="0"/>
              <a:t>Του φόρεσαν αγκάθινο </a:t>
            </a:r>
            <a:r>
              <a:rPr lang="el-GR" altLang="x-none" sz="2800" dirty="0" smtClean="0"/>
              <a:t>στεφάνι.</a:t>
            </a:r>
            <a:endParaRPr lang="el-GR" altLang="x-none" sz="2800" dirty="0"/>
          </a:p>
          <a:p>
            <a:r>
              <a:rPr lang="el-GR" altLang="x-none" sz="2800" dirty="0"/>
              <a:t>Του έδωσαν να κρατά ένα </a:t>
            </a:r>
            <a:r>
              <a:rPr lang="el-GR" altLang="x-none" sz="2800" dirty="0" smtClean="0"/>
              <a:t>καλάμι.</a:t>
            </a:r>
            <a:endParaRPr lang="el-GR" altLang="x-none" sz="2800" dirty="0"/>
          </a:p>
          <a:p>
            <a:r>
              <a:rPr lang="el-GR" altLang="x-none" sz="2800" dirty="0"/>
              <a:t>Τον χτύπησαν, Τον κορόιδεψαν, έφτυσαν Το Άγιο Πρόσωπό </a:t>
            </a:r>
            <a:r>
              <a:rPr lang="el-GR" altLang="x-none" sz="2800" dirty="0" smtClean="0"/>
              <a:t>Του.</a:t>
            </a:r>
            <a:endParaRPr lang="en-GB" altLang="x-none" sz="2800" dirty="0"/>
          </a:p>
        </p:txBody>
      </p:sp>
      <p:sp>
        <p:nvSpPr>
          <p:cNvPr id="18439" name="WordArt 7">
            <a:extLst>
              <a:ext uri="{FF2B5EF4-FFF2-40B4-BE49-F238E27FC236}">
                <a16:creationId xmlns:a16="http://schemas.microsoft.com/office/drawing/2014/main" id="{1566ED28-DDF3-4812-995B-91B784F98C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2971800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Ο Εμπαιγμός</a:t>
            </a:r>
          </a:p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του Κυρίου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pic>
        <p:nvPicPr>
          <p:cNvPr id="18440" name="Picture 8">
            <a:extLst>
              <a:ext uri="{FF2B5EF4-FFF2-40B4-BE49-F238E27FC236}">
                <a16:creationId xmlns:a16="http://schemas.microsoft.com/office/drawing/2014/main" id="{A50C0669-7BEA-411F-9991-10A574A2A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56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1F7575F0-2936-45F7-BF59-800385F6B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3657600" cy="5638800"/>
          </a:xfrm>
        </p:spPr>
        <p:txBody>
          <a:bodyPr/>
          <a:lstStyle/>
          <a:p>
            <a:pPr algn="ctr">
              <a:buFontTx/>
              <a:buNone/>
            </a:pPr>
            <a:r>
              <a:rPr lang="el-GR" altLang="x-none" sz="2800" b="1" dirty="0"/>
              <a:t>Ο δρόμος προς </a:t>
            </a:r>
            <a:r>
              <a:rPr lang="el-GR" altLang="x-none" sz="2800" b="1" dirty="0" smtClean="0"/>
              <a:t>τον </a:t>
            </a:r>
            <a:r>
              <a:rPr lang="el-GR" altLang="x-none" sz="2800" b="1" dirty="0"/>
              <a:t>Γολγοθά</a:t>
            </a:r>
          </a:p>
          <a:p>
            <a:endParaRPr lang="el-GR" altLang="x-none" sz="2400" b="1" dirty="0"/>
          </a:p>
          <a:p>
            <a:r>
              <a:rPr lang="el-GR" altLang="x-none" sz="2400" dirty="0"/>
              <a:t>Σιγά σιγά οι δυνάμεις του Χριστού αρχίζουν να τον εγκαταλείπουν</a:t>
            </a:r>
          </a:p>
          <a:p>
            <a:r>
              <a:rPr lang="el-GR" altLang="x-none" sz="2400" dirty="0"/>
              <a:t>Κάποιον άλλο αγγαρεύουν να κουβαλήσει </a:t>
            </a:r>
            <a:r>
              <a:rPr lang="el-GR" altLang="x-none" sz="2400" dirty="0" smtClean="0"/>
              <a:t>τον </a:t>
            </a:r>
            <a:r>
              <a:rPr lang="el-GR" altLang="x-none" sz="2400" dirty="0"/>
              <a:t>σταυρό</a:t>
            </a:r>
          </a:p>
          <a:p>
            <a:pPr>
              <a:buFontTx/>
              <a:buNone/>
            </a:pPr>
            <a:r>
              <a:rPr lang="el-GR" altLang="x-none" sz="2400" b="1" dirty="0">
                <a:solidFill>
                  <a:srgbClr val="660066"/>
                </a:solidFill>
              </a:rPr>
              <a:t>«Σαν το Σίμωνα </a:t>
            </a:r>
            <a:r>
              <a:rPr lang="el-GR" altLang="x-none" sz="2400" b="1" dirty="0" err="1">
                <a:solidFill>
                  <a:srgbClr val="660066"/>
                </a:solidFill>
              </a:rPr>
              <a:t>Κυρηναίο</a:t>
            </a:r>
            <a:endParaRPr lang="el-GR" altLang="x-none" sz="2400" b="1" dirty="0">
              <a:solidFill>
                <a:srgbClr val="660066"/>
              </a:solidFill>
            </a:endParaRPr>
          </a:p>
          <a:p>
            <a:pPr>
              <a:buFontTx/>
              <a:buNone/>
            </a:pPr>
            <a:r>
              <a:rPr lang="el-GR" altLang="x-none" sz="2400" b="1" dirty="0">
                <a:solidFill>
                  <a:srgbClr val="660066"/>
                </a:solidFill>
              </a:rPr>
              <a:t>που γυρνούσε </a:t>
            </a:r>
            <a:r>
              <a:rPr lang="el-GR" altLang="x-none" sz="2400" b="1" dirty="0" err="1">
                <a:solidFill>
                  <a:srgbClr val="660066"/>
                </a:solidFill>
              </a:rPr>
              <a:t>απ΄τον</a:t>
            </a:r>
            <a:r>
              <a:rPr lang="el-GR" altLang="x-none" sz="2400" b="1" dirty="0">
                <a:solidFill>
                  <a:srgbClr val="660066"/>
                </a:solidFill>
              </a:rPr>
              <a:t> αγρό </a:t>
            </a:r>
          </a:p>
          <a:p>
            <a:pPr>
              <a:buFontTx/>
              <a:buNone/>
            </a:pPr>
            <a:r>
              <a:rPr lang="el-GR" altLang="x-none" sz="2400" b="1" dirty="0">
                <a:solidFill>
                  <a:srgbClr val="660066"/>
                </a:solidFill>
              </a:rPr>
              <a:t>κι </a:t>
            </a:r>
            <a:r>
              <a:rPr lang="el-GR" altLang="x-none" sz="2400" b="1" dirty="0" err="1">
                <a:solidFill>
                  <a:srgbClr val="660066"/>
                </a:solidFill>
              </a:rPr>
              <a:t>αξιώθει</a:t>
            </a:r>
            <a:r>
              <a:rPr lang="el-GR" altLang="x-none" sz="2400" b="1" dirty="0">
                <a:solidFill>
                  <a:srgbClr val="660066"/>
                </a:solidFill>
              </a:rPr>
              <a:t> να σηκώσει </a:t>
            </a:r>
          </a:p>
          <a:p>
            <a:pPr>
              <a:buFontTx/>
              <a:buNone/>
            </a:pPr>
            <a:r>
              <a:rPr lang="el-GR" altLang="x-none" sz="2400" b="1" dirty="0">
                <a:solidFill>
                  <a:srgbClr val="660066"/>
                </a:solidFill>
              </a:rPr>
              <a:t>του Κυρίου </a:t>
            </a:r>
            <a:r>
              <a:rPr lang="el-GR" altLang="x-none" sz="2400" b="1" dirty="0" smtClean="0">
                <a:solidFill>
                  <a:srgbClr val="660066"/>
                </a:solidFill>
              </a:rPr>
              <a:t>τον </a:t>
            </a:r>
            <a:r>
              <a:rPr lang="el-GR" altLang="x-none" sz="2400" b="1" dirty="0">
                <a:solidFill>
                  <a:srgbClr val="660066"/>
                </a:solidFill>
              </a:rPr>
              <a:t>σταυρό»</a:t>
            </a:r>
            <a:endParaRPr lang="en-GB" altLang="x-none" sz="2400" b="1" dirty="0">
              <a:solidFill>
                <a:srgbClr val="660066"/>
              </a:solidFill>
            </a:endParaRPr>
          </a:p>
        </p:txBody>
      </p:sp>
      <p:sp>
        <p:nvSpPr>
          <p:cNvPr id="21509" name="WordArt 5">
            <a:extLst>
              <a:ext uri="{FF2B5EF4-FFF2-40B4-BE49-F238E27FC236}">
                <a16:creationId xmlns:a16="http://schemas.microsoft.com/office/drawing/2014/main" id="{104AD28F-7413-4C2E-A526-ED3184BFC0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31242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Ο Ελκόμενος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pic>
        <p:nvPicPr>
          <p:cNvPr id="21510" name="Picture 6">
            <a:extLst>
              <a:ext uri="{FF2B5EF4-FFF2-40B4-BE49-F238E27FC236}">
                <a16:creationId xmlns:a16="http://schemas.microsoft.com/office/drawing/2014/main" id="{9C3BB8C8-765E-4CF9-8484-6E87E7A23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5459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5B0F722A-3521-48CC-BA9E-97DD030F806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557338"/>
            <a:ext cx="3875088" cy="4800600"/>
          </a:xfrm>
          <a:solidFill>
            <a:srgbClr val="FFFF99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x-none" sz="2800" dirty="0">
                <a:solidFill>
                  <a:schemeClr val="tx2"/>
                </a:solidFill>
              </a:rPr>
              <a:t>Ο Λάζαρος, φίλος του </a:t>
            </a:r>
            <a:r>
              <a:rPr lang="en-US" altLang="x-none" sz="2800" dirty="0">
                <a:solidFill>
                  <a:schemeClr val="tx2"/>
                </a:solidFill>
              </a:rPr>
              <a:t>X</a:t>
            </a:r>
            <a:r>
              <a:rPr lang="el-GR" altLang="x-none" sz="2800" dirty="0" err="1">
                <a:solidFill>
                  <a:schemeClr val="tx2"/>
                </a:solidFill>
              </a:rPr>
              <a:t>ριστού</a:t>
            </a:r>
            <a:r>
              <a:rPr lang="el-GR" altLang="x-none" sz="2800" dirty="0">
                <a:solidFill>
                  <a:schemeClr val="tx2"/>
                </a:solidFill>
              </a:rPr>
              <a:t>,</a:t>
            </a:r>
            <a:r>
              <a:rPr lang="en-US" altLang="x-none" sz="2800" dirty="0">
                <a:solidFill>
                  <a:schemeClr val="tx2"/>
                </a:solidFill>
              </a:rPr>
              <a:t> </a:t>
            </a:r>
            <a:r>
              <a:rPr lang="el-GR" altLang="x-none" sz="2800" dirty="0">
                <a:solidFill>
                  <a:schemeClr val="tx2"/>
                </a:solidFill>
              </a:rPr>
              <a:t>βρίσκεται τετραήμερος στο μνήμα</a:t>
            </a:r>
          </a:p>
          <a:p>
            <a:pPr>
              <a:lnSpc>
                <a:spcPct val="90000"/>
              </a:lnSpc>
            </a:pPr>
            <a:r>
              <a:rPr lang="el-GR" altLang="x-none" sz="2800" dirty="0">
                <a:solidFill>
                  <a:schemeClr val="tx2"/>
                </a:solidFill>
              </a:rPr>
              <a:t>«Λάζαρε, δεύρο έξω»</a:t>
            </a:r>
          </a:p>
          <a:p>
            <a:pPr>
              <a:lnSpc>
                <a:spcPct val="90000"/>
              </a:lnSpc>
            </a:pPr>
            <a:r>
              <a:rPr lang="el-GR" altLang="x-none" sz="2800" dirty="0">
                <a:solidFill>
                  <a:schemeClr val="tx2"/>
                </a:solidFill>
              </a:rPr>
              <a:t>Πολλοί πίστεψαν </a:t>
            </a:r>
            <a:r>
              <a:rPr lang="el-GR" altLang="x-none" sz="2800" dirty="0" smtClean="0">
                <a:solidFill>
                  <a:schemeClr val="tx2"/>
                </a:solidFill>
              </a:rPr>
              <a:t>στον </a:t>
            </a:r>
            <a:r>
              <a:rPr lang="el-GR" altLang="x-none" sz="2800" dirty="0">
                <a:solidFill>
                  <a:schemeClr val="tx2"/>
                </a:solidFill>
              </a:rPr>
              <a:t>Χριστό</a:t>
            </a:r>
            <a:endParaRPr lang="en-US" altLang="x-none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l-GR" altLang="x-none" sz="2800" dirty="0">
                <a:solidFill>
                  <a:schemeClr val="tx2"/>
                </a:solidFill>
              </a:rPr>
              <a:t>«Ο Λάζαρος </a:t>
            </a:r>
            <a:r>
              <a:rPr lang="el-GR" altLang="x-none" sz="2800" dirty="0" err="1">
                <a:solidFill>
                  <a:schemeClr val="tx2"/>
                </a:solidFill>
              </a:rPr>
              <a:t>κατήγετο</a:t>
            </a:r>
            <a:r>
              <a:rPr lang="el-GR" altLang="x-none" sz="2800" dirty="0">
                <a:solidFill>
                  <a:schemeClr val="tx2"/>
                </a:solidFill>
              </a:rPr>
              <a:t> από τη Βηθανία, είχε και δύο αδερφές την </a:t>
            </a:r>
            <a:r>
              <a:rPr lang="el-GR" altLang="x-none" sz="2800" dirty="0" err="1">
                <a:solidFill>
                  <a:schemeClr val="tx2"/>
                </a:solidFill>
              </a:rPr>
              <a:t>Μάρθαν</a:t>
            </a:r>
            <a:r>
              <a:rPr lang="el-GR" altLang="x-none" sz="2800" dirty="0">
                <a:solidFill>
                  <a:schemeClr val="tx2"/>
                </a:solidFill>
              </a:rPr>
              <a:t> και Μαρία»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altLang="x-none" sz="2800" dirty="0">
              <a:solidFill>
                <a:schemeClr val="tx2"/>
              </a:solidFill>
            </a:endParaRPr>
          </a:p>
        </p:txBody>
      </p:sp>
      <p:sp>
        <p:nvSpPr>
          <p:cNvPr id="2054" name="WordArt 6">
            <a:extLst>
              <a:ext uri="{FF2B5EF4-FFF2-40B4-BE49-F238E27FC236}">
                <a16:creationId xmlns:a16="http://schemas.microsoft.com/office/drawing/2014/main" id="{DFB3EF79-0F0F-4988-AF09-1E666C6067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33528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Η Ανάσταση </a:t>
            </a:r>
          </a:p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του Λαζάρου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C14FE3D4-23C1-4D80-9D1F-0909D8B9C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0"/>
            <a:ext cx="5045075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AutoShape 12">
            <a:extLst>
              <a:ext uri="{FF2B5EF4-FFF2-40B4-BE49-F238E27FC236}">
                <a16:creationId xmlns:a16="http://schemas.microsoft.com/office/drawing/2014/main" id="{80B963D8-5AA3-4DD5-83FC-8E8BD8B51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2895600" cy="9906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DF17A3C-9601-4BCB-BF7A-B28C30B15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52400" y="1295400"/>
            <a:ext cx="3505200" cy="55626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x-none" sz="2400" dirty="0"/>
              <a:t>«</a:t>
            </a:r>
            <a:r>
              <a:rPr lang="el-GR" altLang="x-none" sz="2400" b="1" dirty="0"/>
              <a:t>Σήμερον κρεμάται επί ξύλου</a:t>
            </a:r>
            <a:r>
              <a:rPr lang="el-GR" altLang="x-none" sz="2400" dirty="0"/>
              <a:t> </a:t>
            </a:r>
            <a:r>
              <a:rPr lang="el-GR" altLang="x-none" sz="2400" b="1" dirty="0"/>
              <a:t>ο βασιλεύς του κόσμου</a:t>
            </a:r>
            <a:r>
              <a:rPr lang="el-GR" altLang="x-none" sz="2400" dirty="0"/>
              <a:t>»</a:t>
            </a:r>
          </a:p>
          <a:p>
            <a:pPr>
              <a:lnSpc>
                <a:spcPct val="90000"/>
              </a:lnSpc>
            </a:pPr>
            <a:r>
              <a:rPr lang="el-GR" altLang="x-none" sz="2400" dirty="0"/>
              <a:t>Οι </a:t>
            </a:r>
            <a:r>
              <a:rPr lang="el-GR" altLang="x-none" sz="2400" dirty="0" smtClean="0"/>
              <a:t>Ρωμαίοι </a:t>
            </a:r>
            <a:r>
              <a:rPr lang="el-GR" altLang="x-none" sz="2400" dirty="0"/>
              <a:t>στρατιώτες κλήρωσαν και διαμοίρασαν τα ρούχα του Χριστού (προφητεία)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4000" b="1" dirty="0"/>
              <a:t>   </a:t>
            </a:r>
            <a:r>
              <a:rPr lang="en-US" altLang="x-none" sz="4000" b="1" dirty="0"/>
              <a:t> </a:t>
            </a:r>
            <a:r>
              <a:rPr lang="el-GR" altLang="x-none" sz="4000" b="1" dirty="0"/>
              <a:t> Ι   Ν  Β  Ι</a:t>
            </a:r>
          </a:p>
          <a:p>
            <a:pPr>
              <a:lnSpc>
                <a:spcPct val="90000"/>
              </a:lnSpc>
            </a:pPr>
            <a:r>
              <a:rPr lang="el-GR" altLang="x-none" b="1" dirty="0"/>
              <a:t>Ι</a:t>
            </a:r>
            <a:r>
              <a:rPr lang="el-GR" altLang="x-none" dirty="0"/>
              <a:t>ησούς </a:t>
            </a:r>
            <a:r>
              <a:rPr lang="en-US" altLang="x-none" dirty="0"/>
              <a:t>        </a:t>
            </a:r>
            <a:r>
              <a:rPr lang="el-GR" altLang="x-none" b="1" dirty="0"/>
              <a:t>Ν</a:t>
            </a:r>
            <a:r>
              <a:rPr lang="el-GR" altLang="x-none" dirty="0"/>
              <a:t>αζωραίος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l-GR" altLang="x-none" b="1" dirty="0"/>
              <a:t>Β</a:t>
            </a:r>
            <a:r>
              <a:rPr lang="el-GR" altLang="x-none" dirty="0"/>
              <a:t>ασιλιάς των </a:t>
            </a:r>
            <a:r>
              <a:rPr lang="el-GR" altLang="x-none" b="1" dirty="0"/>
              <a:t>Ι</a:t>
            </a:r>
            <a:r>
              <a:rPr lang="el-GR" altLang="x-none" dirty="0"/>
              <a:t>ουδαίων</a:t>
            </a:r>
            <a:endParaRPr lang="en-GB" altLang="x-none" dirty="0"/>
          </a:p>
        </p:txBody>
      </p:sp>
      <p:sp>
        <p:nvSpPr>
          <p:cNvPr id="19461" name="WordArt 5">
            <a:extLst>
              <a:ext uri="{FF2B5EF4-FFF2-40B4-BE49-F238E27FC236}">
                <a16:creationId xmlns:a16="http://schemas.microsoft.com/office/drawing/2014/main" id="{8A877E90-E4ED-4047-92AA-48124F9E81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28956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Η Σταύρωση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pic>
        <p:nvPicPr>
          <p:cNvPr id="19470" name="Picture 14">
            <a:extLst>
              <a:ext uri="{FF2B5EF4-FFF2-40B4-BE49-F238E27FC236}">
                <a16:creationId xmlns:a16="http://schemas.microsoft.com/office/drawing/2014/main" id="{09652463-2FD6-480F-B989-ECEC313DF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/>
          <a:stretch>
            <a:fillRect/>
          </a:stretch>
        </p:blipFill>
        <p:spPr bwMode="auto">
          <a:xfrm>
            <a:off x="3389313" y="0"/>
            <a:ext cx="5911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Text Box 10">
            <a:extLst>
              <a:ext uri="{FF2B5EF4-FFF2-40B4-BE49-F238E27FC236}">
                <a16:creationId xmlns:a16="http://schemas.microsoft.com/office/drawing/2014/main" id="{D1E8F3A2-B654-497B-A3EB-8C8D5CE06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20574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altLang="x-none">
                <a:latin typeface="Times New Roman" panose="02020603050405020304" pitchFamily="18" charset="0"/>
              </a:rPr>
              <a:t>Ο Χριστός δείχνοντας τον Ιωάννη είπε στην Παναγία:</a:t>
            </a:r>
          </a:p>
          <a:p>
            <a:pPr algn="l">
              <a:spcBef>
                <a:spcPct val="50000"/>
              </a:spcBef>
            </a:pPr>
            <a:r>
              <a:rPr lang="el-GR" altLang="x-none" b="1">
                <a:latin typeface="Times New Roman" panose="02020603050405020304" pitchFamily="18" charset="0"/>
              </a:rPr>
              <a:t>-Μητέρα, να ο γιος σου.</a:t>
            </a:r>
            <a:endParaRPr lang="en-GB" altLang="x-none" b="1">
              <a:latin typeface="Times New Roman" panose="02020603050405020304" pitchFamily="18" charset="0"/>
            </a:endParaRPr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2FF40F5E-38E5-4A3B-A944-291425204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762000"/>
            <a:ext cx="22098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altLang="x-none">
                <a:latin typeface="Times New Roman" panose="02020603050405020304" pitchFamily="18" charset="0"/>
              </a:rPr>
              <a:t>Ο Χριστός στράφηκε προς τον Ιωάννη και δείχνοντας την Παναγία είπε:</a:t>
            </a:r>
          </a:p>
          <a:p>
            <a:pPr algn="l">
              <a:spcBef>
                <a:spcPct val="50000"/>
              </a:spcBef>
            </a:pPr>
            <a:r>
              <a:rPr lang="el-GR" altLang="x-none" b="1">
                <a:latin typeface="Times New Roman" panose="02020603050405020304" pitchFamily="18" charset="0"/>
              </a:rPr>
              <a:t>-Να η μητέρα σου Ιωάννη.</a:t>
            </a:r>
            <a:endParaRPr lang="en-GB" altLang="x-none" b="1">
              <a:latin typeface="Times New Roman" panose="02020603050405020304" pitchFamily="18" charset="0"/>
            </a:endParaRPr>
          </a:p>
        </p:txBody>
      </p:sp>
      <p:sp>
        <p:nvSpPr>
          <p:cNvPr id="26636" name="Text Box 12">
            <a:extLst>
              <a:ext uri="{FF2B5EF4-FFF2-40B4-BE49-F238E27FC236}">
                <a16:creationId xmlns:a16="http://schemas.microsoft.com/office/drawing/2014/main" id="{3197827C-3704-4D70-AD06-9AC52B12B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57800"/>
            <a:ext cx="8534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x-none">
                <a:latin typeface="Times New Roman" panose="02020603050405020304" pitchFamily="18" charset="0"/>
              </a:rPr>
              <a:t>Γυρίζοντας το κεφάλι προς τον ουρανό:</a:t>
            </a:r>
          </a:p>
          <a:p>
            <a:pPr>
              <a:spcBef>
                <a:spcPct val="50000"/>
              </a:spcBef>
            </a:pPr>
            <a:r>
              <a:rPr lang="el-GR" altLang="x-none" b="1">
                <a:latin typeface="Times New Roman" panose="02020603050405020304" pitchFamily="18" charset="0"/>
              </a:rPr>
              <a:t>-Πάτερ, άφες αυτοίς, ου γαρ οίδασι τι ποιούσι.</a:t>
            </a:r>
          </a:p>
        </p:txBody>
      </p:sp>
      <p:graphicFrame>
        <p:nvGraphicFramePr>
          <p:cNvPr id="26638" name="Object 14">
            <a:extLst>
              <a:ext uri="{FF2B5EF4-FFF2-40B4-BE49-F238E27FC236}">
                <a16:creationId xmlns:a16="http://schemas.microsoft.com/office/drawing/2014/main" id="{D9D2D437-297B-4CE5-BA1F-9E8CB47110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3505200"/>
          <a:ext cx="1271588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8" name="Bitmap Image" r:id="rId3" imgW="809738" imgH="2133898" progId="Paint.Picture">
                  <p:embed/>
                </p:oleObj>
              </mc:Choice>
              <mc:Fallback>
                <p:oleObj name="Bitmap Image" r:id="rId3" imgW="809738" imgH="2133898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505200"/>
                        <a:ext cx="1271588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1" name="Object 17">
            <a:extLst>
              <a:ext uri="{FF2B5EF4-FFF2-40B4-BE49-F238E27FC236}">
                <a16:creationId xmlns:a16="http://schemas.microsoft.com/office/drawing/2014/main" id="{A10009F0-538B-4773-AF65-075DE421AD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3276600"/>
          <a:ext cx="1260475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9" name="Bitmap Image" r:id="rId5" imgW="724001" imgH="2057143" progId="Paint.Picture">
                  <p:embed/>
                </p:oleObj>
              </mc:Choice>
              <mc:Fallback>
                <p:oleObj name="Bitmap Image" r:id="rId5" imgW="724001" imgH="2057143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76600"/>
                        <a:ext cx="1260475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2" name="AutoShape 18">
            <a:hlinkClick r:id="rId8" action="ppaction://hlinkfile" highlightClick="1">
              <a:snd r:embed="rId7" name="applause.wav"/>
            </a:hlinkClick>
            <a:extLst>
              <a:ext uri="{FF2B5EF4-FFF2-40B4-BE49-F238E27FC236}">
                <a16:creationId xmlns:a16="http://schemas.microsoft.com/office/drawing/2014/main" id="{97DE3593-FE21-4EAE-B99B-5891F34F3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495800"/>
            <a:ext cx="381000" cy="152400"/>
          </a:xfrm>
          <a:prstGeom prst="actionButtonSou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/>
          </a:p>
        </p:txBody>
      </p:sp>
      <p:sp>
        <p:nvSpPr>
          <p:cNvPr id="26643" name="AutoShape 19">
            <a:hlinkClick r:id="rId9" action="ppaction://hlinkfile" highlightClick="1">
              <a:snd r:embed="rId7" name="applause.wav"/>
            </a:hlinkClick>
            <a:extLst>
              <a:ext uri="{FF2B5EF4-FFF2-40B4-BE49-F238E27FC236}">
                <a16:creationId xmlns:a16="http://schemas.microsoft.com/office/drawing/2014/main" id="{1A965DE0-0A51-4318-8A69-115B00117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810000"/>
            <a:ext cx="152400" cy="228600"/>
          </a:xfrm>
          <a:prstGeom prst="actionButtonSou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/>
          </a:p>
        </p:txBody>
      </p:sp>
      <p:sp>
        <p:nvSpPr>
          <p:cNvPr id="26645" name="Text Box 21">
            <a:extLst>
              <a:ext uri="{FF2B5EF4-FFF2-40B4-BE49-F238E27FC236}">
                <a16:creationId xmlns:a16="http://schemas.microsoft.com/office/drawing/2014/main" id="{C58A21E9-CE4D-497A-BEEF-D90D63F2F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1722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x-none" sz="2800" b="1">
                <a:latin typeface="Times New Roman" panose="02020603050405020304" pitchFamily="18" charset="0"/>
              </a:rPr>
              <a:t>Σ Υ Γ Χ Ω Ρ Ε Σ Η</a:t>
            </a:r>
            <a:endParaRPr lang="en-GB" altLang="x-none"/>
          </a:p>
        </p:txBody>
      </p:sp>
      <p:pic>
        <p:nvPicPr>
          <p:cNvPr id="26647" name="Picture 23">
            <a:extLst>
              <a:ext uri="{FF2B5EF4-FFF2-40B4-BE49-F238E27FC236}">
                <a16:creationId xmlns:a16="http://schemas.microsoft.com/office/drawing/2014/main" id="{E997D58A-2D0C-491D-A1B0-E2A339579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0"/>
            <a:ext cx="4041775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autoUpdateAnimBg="0"/>
      <p:bldP spid="26635" grpId="0" autoUpdateAnimBg="0"/>
      <p:bldP spid="26636" grpId="0" autoUpdateAnimBg="0"/>
      <p:bldP spid="2664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>
            <a:extLst>
              <a:ext uri="{FF2B5EF4-FFF2-40B4-BE49-F238E27FC236}">
                <a16:creationId xmlns:a16="http://schemas.microsoft.com/office/drawing/2014/main" id="{4B393C57-97BE-48E0-B205-4F03BF471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88640"/>
            <a:ext cx="9144000" cy="701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ext Box 2">
            <a:extLst>
              <a:ext uri="{FF2B5EF4-FFF2-40B4-BE49-F238E27FC236}">
                <a16:creationId xmlns:a16="http://schemas.microsoft.com/office/drawing/2014/main" id="{CE6743C7-2E66-484E-A9F5-63BF11499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236785"/>
            <a:ext cx="8784976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x-none" sz="3200" b="1" dirty="0">
                <a:latin typeface="Times New Roman" panose="02020603050405020304" pitchFamily="18" charset="0"/>
              </a:rPr>
              <a:t>Ποιος άνοιξε πρώτος τον Παράδεισο;</a:t>
            </a:r>
          </a:p>
          <a:p>
            <a:pPr algn="l">
              <a:spcBef>
                <a:spcPct val="50000"/>
              </a:spcBef>
            </a:pPr>
            <a:endParaRPr lang="el-GR" altLang="x-none" dirty="0"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l-GR" altLang="x-none" dirty="0">
                <a:latin typeface="Times New Roman" panose="02020603050405020304" pitchFamily="18" charset="0"/>
              </a:rPr>
              <a:t>Ο ένας από τους δυο ληστές γύρισε προς </a:t>
            </a:r>
            <a:r>
              <a:rPr lang="el-GR" altLang="x-none" dirty="0" smtClean="0">
                <a:latin typeface="Times New Roman" panose="02020603050405020304" pitchFamily="18" charset="0"/>
              </a:rPr>
              <a:t>τον </a:t>
            </a:r>
            <a:r>
              <a:rPr lang="el-GR" altLang="x-none" dirty="0">
                <a:latin typeface="Times New Roman" panose="02020603050405020304" pitchFamily="18" charset="0"/>
              </a:rPr>
              <a:t>Χριστό και είπε :</a:t>
            </a:r>
          </a:p>
          <a:p>
            <a:pPr algn="l">
              <a:spcBef>
                <a:spcPct val="50000"/>
              </a:spcBef>
            </a:pPr>
            <a:r>
              <a:rPr lang="el-GR" altLang="x-none" b="1" dirty="0">
                <a:solidFill>
                  <a:srgbClr val="990033"/>
                </a:solidFill>
                <a:latin typeface="Times New Roman" panose="02020603050405020304" pitchFamily="18" charset="0"/>
              </a:rPr>
              <a:t>«</a:t>
            </a:r>
            <a:r>
              <a:rPr lang="el-GR" altLang="x-none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Μνήσθητι</a:t>
            </a:r>
            <a:r>
              <a:rPr lang="el-GR" altLang="x-none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μου(Θυμήσου με) </a:t>
            </a:r>
            <a:r>
              <a:rPr lang="el-GR" altLang="x-none" b="1" dirty="0" smtClean="0">
                <a:solidFill>
                  <a:srgbClr val="990033"/>
                </a:solidFill>
                <a:latin typeface="Times New Roman" panose="02020603050405020304" pitchFamily="18" charset="0"/>
              </a:rPr>
              <a:t>Κύριε, </a:t>
            </a:r>
            <a:r>
              <a:rPr lang="el-GR" altLang="x-none" b="1" dirty="0">
                <a:solidFill>
                  <a:srgbClr val="990033"/>
                </a:solidFill>
                <a:latin typeface="Times New Roman" panose="02020603050405020304" pitchFamily="18" charset="0"/>
              </a:rPr>
              <a:t>όταν έρθεις εν τη Βασιλεία Σου»</a:t>
            </a:r>
          </a:p>
          <a:p>
            <a:pPr algn="l">
              <a:spcBef>
                <a:spcPct val="50000"/>
              </a:spcBef>
            </a:pPr>
            <a:r>
              <a:rPr lang="el-GR" altLang="x-none" dirty="0">
                <a:latin typeface="Times New Roman" panose="02020603050405020304" pitchFamily="18" charset="0"/>
              </a:rPr>
              <a:t>Ο Χριστός βλέποντας τη μετάνοια στα μάτια του ληστή </a:t>
            </a:r>
            <a:r>
              <a:rPr lang="el-GR" altLang="x-none" dirty="0" smtClean="0">
                <a:latin typeface="Times New Roman" panose="02020603050405020304" pitchFamily="18" charset="0"/>
              </a:rPr>
              <a:t>τού </a:t>
            </a:r>
            <a:r>
              <a:rPr lang="el-GR" altLang="x-none" dirty="0">
                <a:latin typeface="Times New Roman" panose="02020603050405020304" pitchFamily="18" charset="0"/>
              </a:rPr>
              <a:t>αποκρίθηκε:</a:t>
            </a:r>
          </a:p>
          <a:p>
            <a:pPr algn="l">
              <a:spcBef>
                <a:spcPct val="50000"/>
              </a:spcBef>
            </a:pPr>
            <a:r>
              <a:rPr lang="el-GR" altLang="x-none" b="1" dirty="0">
                <a:solidFill>
                  <a:srgbClr val="990033"/>
                </a:solidFill>
                <a:latin typeface="Times New Roman" panose="02020603050405020304" pitchFamily="18" charset="0"/>
              </a:rPr>
              <a:t>«Αλήθεια σου λέω, πως από σήμερα κιόλας θα είσαι μαζί μου στον Παράδεισο»</a:t>
            </a:r>
          </a:p>
          <a:p>
            <a:pPr>
              <a:spcBef>
                <a:spcPct val="50000"/>
              </a:spcBef>
            </a:pPr>
            <a:r>
              <a:rPr lang="el-GR" altLang="x-none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«Τον </a:t>
            </a:r>
            <a:r>
              <a:rPr lang="el-GR" altLang="x-none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ληστήν</a:t>
            </a:r>
            <a:r>
              <a:rPr lang="el-GR" altLang="x-none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l-GR" altLang="x-none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αυθημερόν του Παραδείσου </a:t>
            </a:r>
            <a:r>
              <a:rPr lang="el-GR" altLang="x-none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ηξίωσας</a:t>
            </a:r>
            <a:r>
              <a:rPr lang="el-GR" altLang="x-none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Κύριε...»</a:t>
            </a:r>
            <a:endParaRPr lang="en-GB" altLang="x-none" sz="2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942EE23-23E1-48D5-AD93-86E33F596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1219200"/>
            <a:ext cx="6629400" cy="99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WordArt 3">
            <a:extLst>
              <a:ext uri="{FF2B5EF4-FFF2-40B4-BE49-F238E27FC236}">
                <a16:creationId xmlns:a16="http://schemas.microsoft.com/office/drawing/2014/main" id="{E9ED57A9-9E64-4231-97F8-5E4A17F21E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2057400"/>
            <a:ext cx="7543800" cy="2209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Σήμερα μαύρος ουρανός</a:t>
            </a:r>
          </a:p>
          <a:p>
            <a:r>
              <a:rPr lang="el-G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σήμερα μαύρη </a:t>
            </a:r>
            <a:r>
              <a:rPr lang="el-G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μέρα…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5604" name="AutoShape 4">
            <a:hlinkClick r:id="rId3" action="ppaction://hlinkfile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D8B20CCC-D8DD-4E81-B604-9097CF57F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248400"/>
            <a:ext cx="381000" cy="228600"/>
          </a:xfrm>
          <a:prstGeom prst="actionButtonSound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4FB0D396-9BB9-4A64-9A6E-9D0FAEA06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3810000" cy="5486400"/>
          </a:xfrm>
        </p:spPr>
        <p:txBody>
          <a:bodyPr/>
          <a:lstStyle/>
          <a:p>
            <a:pPr lvl="1">
              <a:buFontTx/>
              <a:buNone/>
            </a:pPr>
            <a:r>
              <a:rPr lang="el-GR" altLang="x-none" dirty="0"/>
              <a:t>Ο </a:t>
            </a:r>
            <a:r>
              <a:rPr lang="el-GR" altLang="x-none" b="1" dirty="0"/>
              <a:t>Ιωσήφ από την </a:t>
            </a:r>
            <a:r>
              <a:rPr lang="el-GR" altLang="x-none" b="1" dirty="0" err="1"/>
              <a:t>Αριμαθαία</a:t>
            </a:r>
            <a:r>
              <a:rPr lang="el-GR" altLang="x-none" dirty="0"/>
              <a:t> ζητά από τον Πιλάτο να πάρει το Σώμα του </a:t>
            </a:r>
            <a:r>
              <a:rPr lang="el-GR" altLang="x-none" dirty="0" smtClean="0"/>
              <a:t>Χριστού, </a:t>
            </a:r>
            <a:r>
              <a:rPr lang="el-GR" altLang="x-none" dirty="0"/>
              <a:t>για να το θάψει.</a:t>
            </a:r>
          </a:p>
          <a:p>
            <a:pPr lvl="1">
              <a:buFontTx/>
              <a:buNone/>
            </a:pPr>
            <a:r>
              <a:rPr lang="el-GR" altLang="x-none" dirty="0"/>
              <a:t>Μαζί του και κάποιες γυναίκες, </a:t>
            </a:r>
            <a:r>
              <a:rPr lang="el-GR" altLang="x-none" b="1" dirty="0"/>
              <a:t>η Παναγία</a:t>
            </a:r>
            <a:r>
              <a:rPr lang="en-US" altLang="x-none" b="1" dirty="0"/>
              <a:t> </a:t>
            </a:r>
            <a:r>
              <a:rPr lang="el-GR" altLang="x-none" dirty="0"/>
              <a:t>καθώς και ο μαθητής του </a:t>
            </a:r>
            <a:r>
              <a:rPr lang="el-GR" altLang="x-none" b="1" dirty="0"/>
              <a:t>ο Ιωάννης.</a:t>
            </a:r>
          </a:p>
          <a:p>
            <a:pPr lvl="1">
              <a:buFontTx/>
              <a:buNone/>
            </a:pPr>
            <a:r>
              <a:rPr lang="el-GR" altLang="x-none" dirty="0" err="1"/>
              <a:t>ήλος=καρφί</a:t>
            </a:r>
            <a:endParaRPr lang="el-GR" altLang="x-none" dirty="0"/>
          </a:p>
        </p:txBody>
      </p:sp>
      <p:sp>
        <p:nvSpPr>
          <p:cNvPr id="20485" name="WordArt 5">
            <a:extLst>
              <a:ext uri="{FF2B5EF4-FFF2-40B4-BE49-F238E27FC236}">
                <a16:creationId xmlns:a16="http://schemas.microsoft.com/office/drawing/2014/main" id="{399AA9CA-4BF7-4B0B-A91F-6F9211271B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38100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Αποκαθήλωση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pic>
        <p:nvPicPr>
          <p:cNvPr id="20488" name="Picture 8">
            <a:extLst>
              <a:ext uri="{FF2B5EF4-FFF2-40B4-BE49-F238E27FC236}">
                <a16:creationId xmlns:a16="http://schemas.microsoft.com/office/drawing/2014/main" id="{DF4A354A-F48F-4D46-A73A-1476C025A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188913"/>
            <a:ext cx="4722812" cy="614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110CF50C-9FA2-42FF-ABD7-21EC2039B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3581400" cy="4953000"/>
          </a:xfrm>
        </p:spPr>
        <p:txBody>
          <a:bodyPr/>
          <a:lstStyle/>
          <a:p>
            <a:pPr lvl="1">
              <a:buFontTx/>
              <a:buNone/>
            </a:pPr>
            <a:r>
              <a:rPr lang="el-GR" altLang="x-none" sz="2400"/>
              <a:t>Αποθέτουν το Άχραντο Σώμα του Κυρίου σε </a:t>
            </a:r>
            <a:r>
              <a:rPr lang="el-GR" altLang="x-none" sz="2400" b="1"/>
              <a:t>κάτασπρο σεντόνι</a:t>
            </a:r>
            <a:r>
              <a:rPr lang="el-GR" altLang="x-none" sz="2400"/>
              <a:t> και το αλείφουν </a:t>
            </a:r>
            <a:r>
              <a:rPr lang="el-GR" altLang="x-none" sz="2400" b="1"/>
              <a:t>με μύρα.</a:t>
            </a:r>
          </a:p>
          <a:p>
            <a:pPr lvl="1">
              <a:buFontTx/>
              <a:buNone/>
            </a:pPr>
            <a:endParaRPr lang="el-GR" altLang="x-none" sz="2400"/>
          </a:p>
          <a:p>
            <a:pPr lvl="1">
              <a:buFontTx/>
              <a:buNone/>
            </a:pPr>
            <a:r>
              <a:rPr lang="el-GR" altLang="x-none" sz="2400"/>
              <a:t>Το ενταφιάζουν σε </a:t>
            </a:r>
            <a:r>
              <a:rPr lang="el-GR" altLang="x-none" sz="2400" b="1"/>
              <a:t>καινό(καινούριο) μνήμα</a:t>
            </a:r>
            <a:r>
              <a:rPr lang="el-GR" altLang="x-none" sz="2400"/>
              <a:t> και κλείνουν την είσοδο με μια </a:t>
            </a:r>
            <a:r>
              <a:rPr lang="el-GR" altLang="x-none" sz="2400" b="1"/>
              <a:t>μεγάλη πέτρα.</a:t>
            </a:r>
            <a:endParaRPr lang="en-GB" altLang="x-none" sz="2400" b="1"/>
          </a:p>
          <a:p>
            <a:endParaRPr lang="en-GB" altLang="x-none" sz="2800" b="1"/>
          </a:p>
        </p:txBody>
      </p:sp>
      <p:sp>
        <p:nvSpPr>
          <p:cNvPr id="22533" name="WordArt 5">
            <a:extLst>
              <a:ext uri="{FF2B5EF4-FFF2-40B4-BE49-F238E27FC236}">
                <a16:creationId xmlns:a16="http://schemas.microsoft.com/office/drawing/2014/main" id="{0674F545-F8E2-4654-947E-3EFC512C0D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3352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Ο Επιτάφιος</a:t>
            </a:r>
          </a:p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Θρήνος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pic>
        <p:nvPicPr>
          <p:cNvPr id="22535" name="Picture 7">
            <a:extLst>
              <a:ext uri="{FF2B5EF4-FFF2-40B4-BE49-F238E27FC236}">
                <a16:creationId xmlns:a16="http://schemas.microsoft.com/office/drawing/2014/main" id="{A6EC40B3-595E-45BB-8E59-5C09EBC1C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0"/>
            <a:ext cx="5243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>
            <a:extLst>
              <a:ext uri="{FF2B5EF4-FFF2-40B4-BE49-F238E27FC236}">
                <a16:creationId xmlns:a16="http://schemas.microsoft.com/office/drawing/2014/main" id="{73314114-E8EC-4455-885C-3BA10038B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5029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x-none" sz="2800" b="1">
                <a:latin typeface="Times New Roman" panose="02020603050405020304" pitchFamily="18" charset="0"/>
              </a:rPr>
              <a:t>Η Παναγία στον Επιτάφιο</a:t>
            </a:r>
          </a:p>
          <a:p>
            <a:pPr>
              <a:spcBef>
                <a:spcPct val="50000"/>
              </a:spcBef>
            </a:pPr>
            <a:r>
              <a:rPr lang="el-GR" altLang="x-none" sz="2800" b="1">
                <a:latin typeface="Times New Roman" panose="02020603050405020304" pitchFamily="18" charset="0"/>
              </a:rPr>
              <a:t>Θρήνο</a:t>
            </a:r>
            <a:endParaRPr lang="en-GB" altLang="x-none" sz="2800" b="1">
              <a:latin typeface="Times New Roman" panose="02020603050405020304" pitchFamily="18" charset="0"/>
            </a:endParaRP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6F01DFB0-555E-47C0-896D-76CB2494C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981075"/>
            <a:ext cx="4067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altLang="x-none" sz="2800" b="1">
                <a:latin typeface="Times New Roman" panose="02020603050405020304" pitchFamily="18" charset="0"/>
              </a:rPr>
              <a:t>Η Παναγία στη Γέννηση</a:t>
            </a:r>
            <a:endParaRPr lang="en-GB" altLang="x-none" sz="2800" b="1">
              <a:latin typeface="Times New Roman" panose="02020603050405020304" pitchFamily="18" charset="0"/>
            </a:endParaRPr>
          </a:p>
        </p:txBody>
      </p:sp>
      <p:pic>
        <p:nvPicPr>
          <p:cNvPr id="23562" name="Picture 10">
            <a:extLst>
              <a:ext uri="{FF2B5EF4-FFF2-40B4-BE49-F238E27FC236}">
                <a16:creationId xmlns:a16="http://schemas.microsoft.com/office/drawing/2014/main" id="{3598A21B-9ED9-4681-AB51-CA7458940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4824412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3" name="Picture 11">
            <a:extLst>
              <a:ext uri="{FF2B5EF4-FFF2-40B4-BE49-F238E27FC236}">
                <a16:creationId xmlns:a16="http://schemas.microsoft.com/office/drawing/2014/main" id="{C74D1746-B6D7-4495-8180-34FCE028A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840163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utoUpdateAnimBg="0"/>
      <p:bldP spid="2355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>
            <a:extLst>
              <a:ext uri="{FF2B5EF4-FFF2-40B4-BE49-F238E27FC236}">
                <a16:creationId xmlns:a16="http://schemas.microsoft.com/office/drawing/2014/main" id="{03BAA961-DE51-4DEC-B49E-5115340D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>
            <a:extLst>
              <a:ext uri="{FF2B5EF4-FFF2-40B4-BE49-F238E27FC236}">
                <a16:creationId xmlns:a16="http://schemas.microsoft.com/office/drawing/2014/main" id="{BBC16606-E755-4640-AF76-99889FC28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id="{B75E8347-885B-44B7-AEB8-62081F5AC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2400" cy="5562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l-GR" altLang="x-none" sz="4000" b="1" dirty="0"/>
              <a:t>Εγκώμια Επιταφίου</a:t>
            </a:r>
          </a:p>
          <a:p>
            <a:pPr algn="ctr">
              <a:lnSpc>
                <a:spcPct val="90000"/>
              </a:lnSpc>
            </a:pPr>
            <a:endParaRPr lang="el-GR" altLang="x-none" sz="2800" dirty="0"/>
          </a:p>
          <a:p>
            <a:pPr marL="0" indent="0">
              <a:lnSpc>
                <a:spcPct val="90000"/>
              </a:lnSpc>
              <a:buNone/>
            </a:pPr>
            <a:endParaRPr lang="el-GR" altLang="x-none" sz="2800" b="1" dirty="0"/>
          </a:p>
          <a:p>
            <a:pPr>
              <a:lnSpc>
                <a:spcPct val="90000"/>
              </a:lnSpc>
            </a:pPr>
            <a:r>
              <a:rPr lang="el-GR" altLang="x-none" sz="2800" b="1" dirty="0"/>
              <a:t>Η Ζωή εν </a:t>
            </a:r>
            <a:r>
              <a:rPr lang="el-GR" altLang="x-none" sz="2800" b="1" dirty="0" err="1"/>
              <a:t>τάφω</a:t>
            </a:r>
            <a:r>
              <a:rPr lang="el-GR" altLang="x-none" sz="2800" b="1" dirty="0"/>
              <a:t> </a:t>
            </a:r>
            <a:r>
              <a:rPr lang="el-GR" altLang="x-none" sz="2800" b="1" dirty="0" err="1"/>
              <a:t>κατετέθεις</a:t>
            </a:r>
            <a:r>
              <a:rPr lang="el-GR" altLang="x-none" sz="2800" b="1" dirty="0"/>
              <a:t> Χριστέ και αγγέλων </a:t>
            </a:r>
            <a:r>
              <a:rPr lang="el-GR" altLang="x-none" sz="2800" b="1" dirty="0" err="1"/>
              <a:t>στρατιαί</a:t>
            </a:r>
            <a:r>
              <a:rPr lang="el-GR" altLang="x-none" sz="2800" b="1" dirty="0"/>
              <a:t> </a:t>
            </a:r>
            <a:r>
              <a:rPr lang="el-GR" altLang="x-none" sz="2800" b="1" dirty="0" err="1"/>
              <a:t>έξεπλήττοντο</a:t>
            </a:r>
            <a:r>
              <a:rPr lang="el-GR" altLang="x-none" sz="2800" b="1" dirty="0"/>
              <a:t>, </a:t>
            </a:r>
            <a:r>
              <a:rPr lang="el-GR" altLang="x-none" sz="2800" b="1" dirty="0" err="1"/>
              <a:t>συγκατάβασιν</a:t>
            </a:r>
            <a:r>
              <a:rPr lang="el-GR" altLang="x-none" sz="2800" b="1" dirty="0"/>
              <a:t> δοξάζουν σε την </a:t>
            </a:r>
            <a:r>
              <a:rPr lang="el-GR" altLang="x-none" sz="2800" b="1" dirty="0" err="1"/>
              <a:t>σην</a:t>
            </a:r>
            <a:endParaRPr lang="el-GR" altLang="x-none" sz="2800" b="1" dirty="0"/>
          </a:p>
          <a:p>
            <a:pPr>
              <a:lnSpc>
                <a:spcPct val="90000"/>
              </a:lnSpc>
            </a:pPr>
            <a:r>
              <a:rPr lang="el-GR" altLang="x-none" sz="2800" b="1" dirty="0"/>
              <a:t>Ω, γλυκύ μου έαρ, </a:t>
            </a:r>
            <a:r>
              <a:rPr lang="el-GR" altLang="x-none" sz="2800" b="1" dirty="0" err="1"/>
              <a:t>γλυκύτατον</a:t>
            </a:r>
            <a:r>
              <a:rPr lang="el-GR" altLang="x-none" sz="2800" b="1" dirty="0"/>
              <a:t> μου τέκνο, που </a:t>
            </a:r>
            <a:r>
              <a:rPr lang="el-GR" altLang="x-none" sz="2800" b="1" dirty="0" err="1"/>
              <a:t>έδυ</a:t>
            </a:r>
            <a:r>
              <a:rPr lang="el-GR" altLang="x-none" sz="2800" b="1" dirty="0"/>
              <a:t> σου το κάλλος</a:t>
            </a:r>
          </a:p>
          <a:p>
            <a:pPr>
              <a:lnSpc>
                <a:spcPct val="90000"/>
              </a:lnSpc>
            </a:pPr>
            <a:r>
              <a:rPr lang="el-GR" altLang="x-none" sz="2800" b="1" dirty="0" err="1"/>
              <a:t>Έρραναν</a:t>
            </a:r>
            <a:r>
              <a:rPr lang="el-GR" altLang="x-none" sz="2800" b="1" dirty="0"/>
              <a:t> τον τάφο αι μυροφόροι μύρα λίαν </a:t>
            </a:r>
            <a:r>
              <a:rPr lang="el-GR" altLang="x-none" sz="2800" b="1" dirty="0" err="1"/>
              <a:t>πρωίν</a:t>
            </a:r>
            <a:r>
              <a:rPr lang="el-GR" altLang="x-none" sz="2800" b="1" dirty="0"/>
              <a:t> </a:t>
            </a:r>
            <a:r>
              <a:rPr lang="el-GR" altLang="x-none" sz="2800" b="1" dirty="0" err="1"/>
              <a:t>ελθούσαι</a:t>
            </a:r>
            <a:endParaRPr lang="en-GB" altLang="x-none" sz="2800" b="1" dirty="0"/>
          </a:p>
        </p:txBody>
      </p:sp>
      <p:sp>
        <p:nvSpPr>
          <p:cNvPr id="30724" name="WordArt 4">
            <a:extLst>
              <a:ext uri="{FF2B5EF4-FFF2-40B4-BE49-F238E27FC236}">
                <a16:creationId xmlns:a16="http://schemas.microsoft.com/office/drawing/2014/main" id="{90790553-BB53-4A7E-81BC-6763C3BA02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188913"/>
            <a:ext cx="67818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Μεγάλη Παρασκευή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WordArt 3">
            <a:extLst>
              <a:ext uri="{FF2B5EF4-FFF2-40B4-BE49-F238E27FC236}">
                <a16:creationId xmlns:a16="http://schemas.microsoft.com/office/drawing/2014/main" id="{944CC4B8-35EF-4466-87E4-9081349F87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1938" y="5943237"/>
            <a:ext cx="8882062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50992"/>
              </a:avLst>
            </a:prstTxWarp>
          </a:bodyPr>
          <a:lstStyle/>
          <a:p>
            <a:endParaRPr lang="el-GR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  <a:p>
            <a:endParaRPr lang="el-GR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  <a:p>
            <a:endParaRPr lang="el-G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  <a:p>
            <a:endParaRPr lang="el-GR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  <a:p>
            <a:endParaRPr lang="el-G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  <a:p>
            <a:endParaRPr lang="el-GR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  <a:p>
            <a:endParaRPr lang="el-G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  <a:p>
            <a:r>
              <a:rPr lang="el-G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Η </a:t>
            </a:r>
            <a:r>
              <a:rPr lang="el-G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εκπλήρωση </a:t>
            </a:r>
          </a:p>
          <a:p>
            <a:r>
              <a:rPr lang="el-G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της υπόσχεσης </a:t>
            </a:r>
          </a:p>
          <a:p>
            <a:r>
              <a:rPr lang="el-G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του Θεού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  <a:p>
            <a:endParaRPr lang="el-GR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8B535076-151B-4BD0-900D-A585A19CD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3505200" cy="45116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altLang="x-none" sz="2000" dirty="0">
                <a:latin typeface="Times New Roman" panose="02020603050405020304" pitchFamily="18" charset="0"/>
              </a:rPr>
              <a:t>-Πού </a:t>
            </a:r>
            <a:r>
              <a:rPr lang="el-GR" altLang="x-none" sz="2000" dirty="0" err="1">
                <a:latin typeface="Times New Roman" panose="02020603050405020304" pitchFamily="18" charset="0"/>
              </a:rPr>
              <a:t>΄σαι</a:t>
            </a:r>
            <a:r>
              <a:rPr lang="el-GR" altLang="x-none" sz="2000" dirty="0">
                <a:latin typeface="Times New Roman" panose="02020603050405020304" pitchFamily="18" charset="0"/>
              </a:rPr>
              <a:t> Λάζαρε, πού είναι η φωνή σου</a:t>
            </a:r>
          </a:p>
          <a:p>
            <a:pPr algn="l">
              <a:spcBef>
                <a:spcPct val="50000"/>
              </a:spcBef>
            </a:pPr>
            <a:r>
              <a:rPr lang="el-GR" altLang="x-none" sz="2000" dirty="0" smtClean="0">
                <a:latin typeface="Times New Roman" panose="02020603050405020304" pitchFamily="18" charset="0"/>
              </a:rPr>
              <a:t>Πού </a:t>
            </a:r>
            <a:r>
              <a:rPr lang="el-GR" altLang="x-none" sz="2000" dirty="0">
                <a:latin typeface="Times New Roman" panose="02020603050405020304" pitchFamily="18" charset="0"/>
              </a:rPr>
              <a:t>σε γύρευε η μάνα κι η αδελφή </a:t>
            </a:r>
            <a:r>
              <a:rPr lang="el-GR" altLang="x-none" sz="2000" dirty="0" smtClean="0">
                <a:latin typeface="Times New Roman" panose="02020603050405020304" pitchFamily="18" charset="0"/>
              </a:rPr>
              <a:t>σου;</a:t>
            </a:r>
            <a:endParaRPr lang="el-GR" altLang="x-none" sz="2000" dirty="0"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l-GR" altLang="x-none" sz="2000" dirty="0">
                <a:latin typeface="Times New Roman" panose="02020603050405020304" pitchFamily="18" charset="0"/>
              </a:rPr>
              <a:t>-Ήμουνα στη γη στη γη βαθιά </a:t>
            </a:r>
            <a:r>
              <a:rPr lang="el-GR" altLang="x-none" sz="2000" dirty="0" smtClean="0">
                <a:latin typeface="Times New Roman" panose="02020603050405020304" pitchFamily="18" charset="0"/>
              </a:rPr>
              <a:t>χωμένος.</a:t>
            </a:r>
            <a:endParaRPr lang="el-GR" altLang="x-none" sz="2000" dirty="0"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l-GR" altLang="x-none" sz="2000" dirty="0">
                <a:latin typeface="Times New Roman" panose="02020603050405020304" pitchFamily="18" charset="0"/>
              </a:rPr>
              <a:t>Κι από τους </a:t>
            </a:r>
            <a:r>
              <a:rPr lang="el-GR" altLang="x-none" sz="2000" dirty="0" smtClean="0">
                <a:latin typeface="Times New Roman" panose="02020603050405020304" pitchFamily="18" charset="0"/>
              </a:rPr>
              <a:t>εχθρούς, </a:t>
            </a:r>
            <a:r>
              <a:rPr lang="el-GR" altLang="x-none" sz="2000" dirty="0">
                <a:latin typeface="Times New Roman" panose="02020603050405020304" pitchFamily="18" charset="0"/>
              </a:rPr>
              <a:t>εχθρούς </a:t>
            </a:r>
            <a:r>
              <a:rPr lang="el-GR" altLang="x-none" sz="2000" dirty="0" smtClean="0">
                <a:latin typeface="Times New Roman" panose="02020603050405020304" pitchFamily="18" charset="0"/>
              </a:rPr>
              <a:t>βαλαντωμένος.</a:t>
            </a:r>
            <a:endParaRPr lang="el-GR" altLang="x-none" sz="2000" dirty="0"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l-GR" altLang="x-none" sz="2000" dirty="0">
                <a:latin typeface="Times New Roman" panose="02020603050405020304" pitchFamily="18" charset="0"/>
              </a:rPr>
              <a:t>Βάγια, βάγια των βαγιών τρώνε ψάρια των </a:t>
            </a:r>
            <a:r>
              <a:rPr lang="el-GR" altLang="x-none" sz="2000" dirty="0" smtClean="0">
                <a:latin typeface="Times New Roman" panose="02020603050405020304" pitchFamily="18" charset="0"/>
              </a:rPr>
              <a:t>κολιών.</a:t>
            </a:r>
            <a:endParaRPr lang="el-GR" altLang="x-none" sz="2000" dirty="0"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l-GR" altLang="x-none" sz="2000" dirty="0">
                <a:latin typeface="Times New Roman" panose="02020603050405020304" pitchFamily="18" charset="0"/>
              </a:rPr>
              <a:t>Και την άλλη Κυριακή ψήνουν το παχύ </a:t>
            </a:r>
            <a:r>
              <a:rPr lang="el-GR" altLang="x-none" sz="2000" dirty="0" smtClean="0">
                <a:latin typeface="Times New Roman" panose="02020603050405020304" pitchFamily="18" charset="0"/>
              </a:rPr>
              <a:t>αρνί!</a:t>
            </a:r>
            <a:endParaRPr lang="en-GB" altLang="x-none" sz="2000" dirty="0">
              <a:latin typeface="Times New Roman" panose="02020603050405020304" pitchFamily="18" charset="0"/>
            </a:endParaRP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B01A6967-E3F6-4582-8C01-6C174CA47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590800"/>
            <a:ext cx="3886200" cy="323165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altLang="x-none" dirty="0">
                <a:latin typeface="Times New Roman" panose="02020603050405020304" pitchFamily="18" charset="0"/>
              </a:rPr>
              <a:t>Ο Λάζαρος ο </a:t>
            </a:r>
            <a:r>
              <a:rPr lang="el-GR" altLang="x-none" dirty="0" err="1" smtClean="0">
                <a:latin typeface="Times New Roman" panose="02020603050405020304" pitchFamily="18" charset="0"/>
              </a:rPr>
              <a:t>δίμητος</a:t>
            </a:r>
            <a:r>
              <a:rPr lang="el-GR" altLang="x-none" dirty="0" smtClean="0">
                <a:latin typeface="Times New Roman" panose="02020603050405020304" pitchFamily="18" charset="0"/>
              </a:rPr>
              <a:t>, </a:t>
            </a:r>
            <a:endParaRPr lang="el-GR" altLang="x-none" dirty="0"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l-GR" altLang="x-none" dirty="0">
                <a:latin typeface="Times New Roman" panose="02020603050405020304" pitchFamily="18" charset="0"/>
              </a:rPr>
              <a:t>ο </a:t>
            </a:r>
            <a:r>
              <a:rPr lang="el-GR" altLang="x-none" dirty="0" err="1">
                <a:latin typeface="Times New Roman" panose="02020603050405020304" pitchFamily="18" charset="0"/>
              </a:rPr>
              <a:t>κοτσιηνοπεθύμητος</a:t>
            </a:r>
            <a:endParaRPr lang="el-GR" altLang="x-none" dirty="0"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l-GR" altLang="x-none" dirty="0" err="1">
                <a:latin typeface="Times New Roman" panose="02020603050405020304" pitchFamily="18" charset="0"/>
              </a:rPr>
              <a:t>α</a:t>
            </a:r>
            <a:r>
              <a:rPr lang="el-GR" altLang="x-none" dirty="0" err="1" smtClean="0">
                <a:latin typeface="Times New Roman" panose="02020603050405020304" pitchFamily="18" charset="0"/>
              </a:rPr>
              <a:t>κούσαν</a:t>
            </a:r>
            <a:r>
              <a:rPr lang="el-GR" altLang="x-none" dirty="0" smtClean="0">
                <a:latin typeface="Times New Roman" panose="02020603050405020304" pitchFamily="18" charset="0"/>
              </a:rPr>
              <a:t> </a:t>
            </a:r>
            <a:r>
              <a:rPr lang="el-GR" altLang="x-none" dirty="0">
                <a:latin typeface="Times New Roman" panose="02020603050405020304" pitchFamily="18" charset="0"/>
              </a:rPr>
              <a:t>τον οι όρνιθες </a:t>
            </a:r>
          </a:p>
          <a:p>
            <a:pPr algn="l">
              <a:spcBef>
                <a:spcPct val="50000"/>
              </a:spcBef>
            </a:pPr>
            <a:r>
              <a:rPr lang="el-GR" altLang="x-none" dirty="0" err="1">
                <a:latin typeface="Times New Roman" panose="02020603050405020304" pitchFamily="18" charset="0"/>
              </a:rPr>
              <a:t>τζι</a:t>
            </a:r>
            <a:r>
              <a:rPr lang="el-GR" altLang="x-none" dirty="0">
                <a:latin typeface="Times New Roman" panose="02020603050405020304" pitchFamily="18" charset="0"/>
              </a:rPr>
              <a:t>’ </a:t>
            </a:r>
            <a:r>
              <a:rPr lang="el-GR" altLang="x-none" dirty="0" err="1">
                <a:latin typeface="Times New Roman" panose="02020603050405020304" pitchFamily="18" charset="0"/>
              </a:rPr>
              <a:t>εκάτσαν</a:t>
            </a:r>
            <a:r>
              <a:rPr lang="el-GR" altLang="x-none" dirty="0">
                <a:latin typeface="Times New Roman" panose="02020603050405020304" pitchFamily="18" charset="0"/>
              </a:rPr>
              <a:t> να γεννήσουν </a:t>
            </a:r>
          </a:p>
          <a:p>
            <a:pPr algn="l">
              <a:spcBef>
                <a:spcPct val="50000"/>
              </a:spcBef>
            </a:pPr>
            <a:r>
              <a:rPr lang="el-GR" altLang="x-none" dirty="0" err="1">
                <a:latin typeface="Times New Roman" panose="02020603050405020304" pitchFamily="18" charset="0"/>
              </a:rPr>
              <a:t>αυκά</a:t>
            </a:r>
            <a:r>
              <a:rPr lang="el-GR" altLang="x-none" dirty="0">
                <a:latin typeface="Times New Roman" panose="02020603050405020304" pitchFamily="18" charset="0"/>
              </a:rPr>
              <a:t> να </a:t>
            </a:r>
            <a:r>
              <a:rPr lang="el-GR" altLang="x-none" dirty="0" err="1">
                <a:latin typeface="Times New Roman" panose="02020603050405020304" pitchFamily="18" charset="0"/>
              </a:rPr>
              <a:t>κοτσιηνήσουν</a:t>
            </a:r>
            <a:r>
              <a:rPr lang="el-GR" altLang="x-none" dirty="0">
                <a:latin typeface="Times New Roman" panose="02020603050405020304" pitchFamily="18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l-GR" altLang="x-none" dirty="0">
                <a:latin typeface="Times New Roman" panose="02020603050405020304" pitchFamily="18" charset="0"/>
              </a:rPr>
              <a:t>το </a:t>
            </a:r>
            <a:r>
              <a:rPr lang="el-GR" altLang="x-none" dirty="0" err="1">
                <a:latin typeface="Times New Roman" panose="02020603050405020304" pitchFamily="18" charset="0"/>
              </a:rPr>
              <a:t>Πάσκαν</a:t>
            </a:r>
            <a:r>
              <a:rPr lang="el-GR" altLang="x-none" dirty="0">
                <a:latin typeface="Times New Roman" panose="02020603050405020304" pitchFamily="18" charset="0"/>
              </a:rPr>
              <a:t> να </a:t>
            </a:r>
            <a:r>
              <a:rPr lang="el-GR" altLang="x-none" dirty="0" smtClean="0">
                <a:latin typeface="Times New Roman" panose="02020603050405020304" pitchFamily="18" charset="0"/>
              </a:rPr>
              <a:t>τσουγκρίσουν.</a:t>
            </a:r>
            <a:endParaRPr lang="en-GB" altLang="x-none" dirty="0">
              <a:latin typeface="Times New Roman" panose="02020603050405020304" pitchFamily="18" charset="0"/>
            </a:endParaRPr>
          </a:p>
        </p:txBody>
      </p:sp>
      <p:sp>
        <p:nvSpPr>
          <p:cNvPr id="13316" name="WordArt 4">
            <a:extLst>
              <a:ext uri="{FF2B5EF4-FFF2-40B4-BE49-F238E27FC236}">
                <a16:creationId xmlns:a16="http://schemas.microsoft.com/office/drawing/2014/main" id="{4A65398C-71C1-40CE-B47D-39DC455201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066800"/>
            <a:ext cx="3933825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15361"/>
              </a:avLst>
            </a:prstTxWarp>
          </a:bodyPr>
          <a:lstStyle/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 panose="020B0A04020102020204" pitchFamily="34" charset="0"/>
              </a:rPr>
              <a:t>Πού ΄σαι Λάζαρε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80"/>
              </a:solidFill>
              <a:latin typeface="Arial Black" panose="020B0A04020102020204" pitchFamily="34" charset="0"/>
            </a:endParaRPr>
          </a:p>
        </p:txBody>
      </p:sp>
      <p:sp>
        <p:nvSpPr>
          <p:cNvPr id="13317" name="WordArt 5">
            <a:extLst>
              <a:ext uri="{FF2B5EF4-FFF2-40B4-BE49-F238E27FC236}">
                <a16:creationId xmlns:a16="http://schemas.microsoft.com/office/drawing/2014/main" id="{391A3862-0C3A-4F65-83EF-F159234FFC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76800" y="1295400"/>
            <a:ext cx="32766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r>
              <a:rPr lang="el-G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 panose="020B0A04020102020204" pitchFamily="34" charset="0"/>
              </a:rPr>
              <a:t>Ο Λάζαρος </a:t>
            </a:r>
          </a:p>
          <a:p>
            <a:r>
              <a:rPr lang="el-G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 panose="020B0A04020102020204" pitchFamily="34" charset="0"/>
              </a:rPr>
              <a:t>ο δίμητος</a:t>
            </a:r>
            <a:endParaRPr lang="x-none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WordArt 3">
            <a:extLst>
              <a:ext uri="{FF2B5EF4-FFF2-40B4-BE49-F238E27FC236}">
                <a16:creationId xmlns:a16="http://schemas.microsoft.com/office/drawing/2014/main" id="{76B77CDD-781A-474C-BB13-A9659D4151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2095500" y="3162300"/>
            <a:ext cx="64008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Η ΕΚΔΙΩΞΗ ΑΠΟ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6868" name="WordArt 4">
            <a:extLst>
              <a:ext uri="{FF2B5EF4-FFF2-40B4-BE49-F238E27FC236}">
                <a16:creationId xmlns:a16="http://schemas.microsoft.com/office/drawing/2014/main" id="{D89E1F06-54E6-4103-9C33-C41280BD5F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4933950" y="3143250"/>
            <a:ext cx="6477000" cy="495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ΤΟΝ ΠΑΡΑΔΕΙΣΟ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id="{A49C87C8-3D5F-413B-B6C4-103D33A08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4886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>
            <a:extLst>
              <a:ext uri="{FF2B5EF4-FFF2-40B4-BE49-F238E27FC236}">
                <a16:creationId xmlns:a16="http://schemas.microsoft.com/office/drawing/2014/main" id="{30E197D1-63E9-47BE-A68C-108B43C41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2057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altLang="x-none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Κατέβηκες από τον </a:t>
            </a:r>
            <a:r>
              <a:rPr lang="el-GR" altLang="x-none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Ουρανό</a:t>
            </a:r>
            <a:r>
              <a:rPr lang="el-GR" altLang="x-none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και ήρθες στη </a:t>
            </a:r>
            <a:r>
              <a:rPr lang="el-GR" altLang="x-none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γη,</a:t>
            </a:r>
            <a:r>
              <a:rPr lang="el-GR" altLang="x-none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l-GR" altLang="x-none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για να βρεις και να σώσεις τον Αδάμ...</a:t>
            </a:r>
            <a:endParaRPr lang="en-GB" altLang="x-none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FF38A672-BEBD-4A54-AB4E-5EC12AFF0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352" y="2492896"/>
            <a:ext cx="1752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altLang="x-none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...και όταν </a:t>
            </a:r>
            <a:r>
              <a:rPr lang="el-GR" altLang="x-none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δεν </a:t>
            </a:r>
            <a:r>
              <a:rPr lang="el-GR" altLang="x-none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τον βρήκες </a:t>
            </a:r>
            <a:r>
              <a:rPr lang="el-GR" altLang="x-none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εκεί, </a:t>
            </a:r>
            <a:r>
              <a:rPr lang="el-GR" altLang="x-none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κατέβηκες μέχρι και τον </a:t>
            </a:r>
            <a:r>
              <a:rPr lang="el-GR" altLang="x-none" b="1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Άδη</a:t>
            </a:r>
            <a:r>
              <a:rPr lang="el-GR" altLang="x-none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l-GR" altLang="x-none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για να τον βρεις και να τον σώσεις.</a:t>
            </a:r>
            <a:endParaRPr lang="en-GB" altLang="x-none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9704" name="Picture 8">
            <a:extLst>
              <a:ext uri="{FF2B5EF4-FFF2-40B4-BE49-F238E27FC236}">
                <a16:creationId xmlns:a16="http://schemas.microsoft.com/office/drawing/2014/main" id="{3D789216-3E64-41F9-B17F-A6417CF68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302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  <p:bldP spid="2970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7CBB7844-FC4C-4867-A9C1-6B0B1790F4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38862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x-none" sz="2800" dirty="0"/>
              <a:t>Το πρωί της Κυριακής οι μυροφόρες ξεκίνησαν να πάνε στο μνήμα και να αλείψουν το Σώμα του Χριστού με </a:t>
            </a:r>
            <a:r>
              <a:rPr lang="el-GR" altLang="x-none" sz="2800" dirty="0" smtClean="0"/>
              <a:t>μύρα.</a:t>
            </a:r>
            <a:endParaRPr lang="el-GR" altLang="x-none" sz="2800" dirty="0"/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11A4DE57-B860-44A2-8FB1-E909261C9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0"/>
            <a:ext cx="5183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Text Box 7">
            <a:extLst>
              <a:ext uri="{FF2B5EF4-FFF2-40B4-BE49-F238E27FC236}">
                <a16:creationId xmlns:a16="http://schemas.microsoft.com/office/drawing/2014/main" id="{5A34EED1-75B5-4117-A834-F6C4D1B1E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5200"/>
            <a:ext cx="3886200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l-GR" altLang="x-none" sz="2800" dirty="0">
                <a:latin typeface="Times New Roman" panose="02020603050405020304" pitchFamily="18" charset="0"/>
              </a:rPr>
              <a:t>Ο Άγγελος τους είπε: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l-GR" altLang="x-none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Ξέρω ότι ζητάτε τον Ιησού τον εσταυρωμένο. Δεν είναι εδώ. Αναστήθηκε, όπως το έχει πει.</a:t>
            </a:r>
            <a:endParaRPr lang="en-GB" altLang="x-none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en-GB" altLang="x-none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  <p:bldP spid="2458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>
            <a:extLst>
              <a:ext uri="{FF2B5EF4-FFF2-40B4-BE49-F238E27FC236}">
                <a16:creationId xmlns:a16="http://schemas.microsoft.com/office/drawing/2014/main" id="{3EB61ED6-F4C6-4DCC-9275-E3EB3BBF9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2895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altLang="x-none" dirty="0">
                <a:latin typeface="Times New Roman" panose="02020603050405020304" pitchFamily="18" charset="0"/>
              </a:rPr>
              <a:t>Καθώς οι μυροφόρες έτρεχαν να πουν το μήνυμα στους </a:t>
            </a:r>
            <a:r>
              <a:rPr lang="el-GR" altLang="x-none" dirty="0" smtClean="0">
                <a:latin typeface="Times New Roman" panose="02020603050405020304" pitchFamily="18" charset="0"/>
              </a:rPr>
              <a:t>μαθητές, </a:t>
            </a:r>
            <a:r>
              <a:rPr lang="el-GR" altLang="x-none" dirty="0">
                <a:latin typeface="Times New Roman" panose="02020603050405020304" pitchFamily="18" charset="0"/>
              </a:rPr>
              <a:t>βλέπουν μπροστά τους τον αναστημένο Χριστό. 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3070244A-0891-4307-91A2-E658DDBF7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33800"/>
            <a:ext cx="28956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altLang="x-none" b="1" dirty="0">
                <a:solidFill>
                  <a:srgbClr val="990033"/>
                </a:solidFill>
                <a:latin typeface="Times New Roman" panose="02020603050405020304" pitchFamily="18" charset="0"/>
              </a:rPr>
              <a:t>-</a:t>
            </a:r>
            <a:r>
              <a:rPr lang="el-GR" altLang="x-none" b="1" dirty="0" smtClean="0">
                <a:solidFill>
                  <a:srgbClr val="990033"/>
                </a:solidFill>
                <a:latin typeface="Times New Roman" panose="02020603050405020304" pitchFamily="18" charset="0"/>
              </a:rPr>
              <a:t>Χαίρεται. </a:t>
            </a:r>
            <a:r>
              <a:rPr lang="el-GR" altLang="x-none" b="1" dirty="0">
                <a:solidFill>
                  <a:srgbClr val="990033"/>
                </a:solidFill>
                <a:latin typeface="Times New Roman" panose="02020603050405020304" pitchFamily="18" charset="0"/>
              </a:rPr>
              <a:t>Μη φοβάστε. Πείτε το </a:t>
            </a:r>
            <a:r>
              <a:rPr lang="el-GR" altLang="x-none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στ</a:t>
            </a:r>
            <a:r>
              <a:rPr lang="el-GR" altLang="x-none" b="1" dirty="0" err="1" smtClean="0">
                <a:solidFill>
                  <a:srgbClr val="990033"/>
                </a:solidFill>
                <a:latin typeface="Times New Roman" panose="02020603050405020304" pitchFamily="18" charset="0"/>
              </a:rPr>
              <a:t>΄</a:t>
            </a:r>
            <a:r>
              <a:rPr lang="el-GR" altLang="x-none" b="1" dirty="0" smtClean="0">
                <a:solidFill>
                  <a:srgbClr val="990033"/>
                </a:solidFill>
                <a:latin typeface="Times New Roman" panose="02020603050405020304" pitchFamily="18" charset="0"/>
              </a:rPr>
              <a:t> αδέρφια </a:t>
            </a:r>
            <a:r>
              <a:rPr lang="el-GR" altLang="x-none" b="1" dirty="0">
                <a:solidFill>
                  <a:srgbClr val="990033"/>
                </a:solidFill>
                <a:latin typeface="Times New Roman" panose="02020603050405020304" pitchFamily="18" charset="0"/>
              </a:rPr>
              <a:t>μου ότι θα συναντηθούμε στη Γαλιλαία.</a:t>
            </a:r>
            <a:endParaRPr lang="en-GB" altLang="x-none" b="1" dirty="0">
              <a:solidFill>
                <a:srgbClr val="990033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en-GB" altLang="x-none" dirty="0"/>
          </a:p>
        </p:txBody>
      </p:sp>
      <p:pic>
        <p:nvPicPr>
          <p:cNvPr id="28678" name="Picture 6">
            <a:extLst>
              <a:ext uri="{FF2B5EF4-FFF2-40B4-BE49-F238E27FC236}">
                <a16:creationId xmlns:a16="http://schemas.microsoft.com/office/drawing/2014/main" id="{6D0194DE-14EF-44E1-94AF-078C36AFE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0"/>
            <a:ext cx="5343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>
            <a:extLst>
              <a:ext uri="{FF2B5EF4-FFF2-40B4-BE49-F238E27FC236}">
                <a16:creationId xmlns:a16="http://schemas.microsoft.com/office/drawing/2014/main" id="{8529AE3E-5B29-4EF1-973A-EF937D7CF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88"/>
            <a:ext cx="9296400" cy="69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>
            <a:extLst>
              <a:ext uri="{FF2B5EF4-FFF2-40B4-BE49-F238E27FC236}">
                <a16:creationId xmlns:a16="http://schemas.microsoft.com/office/drawing/2014/main" id="{446D70C5-080D-45E0-BDAE-0613B5739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42988"/>
            <a:ext cx="3862908" cy="57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WordArt 3">
            <a:extLst>
              <a:ext uri="{FF2B5EF4-FFF2-40B4-BE49-F238E27FC236}">
                <a16:creationId xmlns:a16="http://schemas.microsoft.com/office/drawing/2014/main" id="{89BDBFB8-F42B-481D-9D20-6CAA149BC2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152400"/>
            <a:ext cx="7086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Το βράδυ της Ανάστασης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FD1F75C4-270A-44ED-8EA6-B26FD3035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55" y="1268760"/>
            <a:ext cx="367240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altLang="x-none" dirty="0">
                <a:latin typeface="Times New Roman" panose="02020603050405020304" pitchFamily="18" charset="0"/>
              </a:rPr>
              <a:t>Χριστός </a:t>
            </a:r>
            <a:r>
              <a:rPr lang="el-GR" altLang="x-none" dirty="0" err="1">
                <a:latin typeface="Times New Roman" panose="02020603050405020304" pitchFamily="18" charset="0"/>
              </a:rPr>
              <a:t>ανέστη</a:t>
            </a:r>
            <a:r>
              <a:rPr lang="el-GR" altLang="x-none" dirty="0">
                <a:latin typeface="Times New Roman" panose="02020603050405020304" pitchFamily="18" charset="0"/>
              </a:rPr>
              <a:t> </a:t>
            </a:r>
            <a:r>
              <a:rPr lang="el-GR" altLang="x-none" dirty="0" smtClean="0">
                <a:latin typeface="Times New Roman" panose="02020603050405020304" pitchFamily="18" charset="0"/>
              </a:rPr>
              <a:t>εκ νεκρών </a:t>
            </a:r>
            <a:endParaRPr lang="el-GR" altLang="x-none" dirty="0"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l-GR" altLang="x-none" dirty="0" err="1">
                <a:latin typeface="Times New Roman" panose="02020603050405020304" pitchFamily="18" charset="0"/>
              </a:rPr>
              <a:t>Θανάτω</a:t>
            </a:r>
            <a:r>
              <a:rPr lang="el-GR" altLang="x-none" dirty="0">
                <a:latin typeface="Times New Roman" panose="02020603050405020304" pitchFamily="18" charset="0"/>
              </a:rPr>
              <a:t> θάνατον </a:t>
            </a:r>
            <a:r>
              <a:rPr lang="el-GR" altLang="x-none" dirty="0" err="1">
                <a:latin typeface="Times New Roman" panose="02020603050405020304" pitchFamily="18" charset="0"/>
              </a:rPr>
              <a:t>πατήσας</a:t>
            </a:r>
            <a:r>
              <a:rPr lang="el-GR" altLang="x-none" dirty="0">
                <a:latin typeface="Times New Roman" panose="02020603050405020304" pitchFamily="18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l-GR" altLang="x-none" dirty="0">
                <a:latin typeface="Times New Roman" panose="02020603050405020304" pitchFamily="18" charset="0"/>
              </a:rPr>
              <a:t>Και τοις εν τοις </a:t>
            </a:r>
            <a:r>
              <a:rPr lang="el-GR" altLang="x-none" dirty="0" err="1">
                <a:latin typeface="Times New Roman" panose="02020603050405020304" pitchFamily="18" charset="0"/>
              </a:rPr>
              <a:t>μνήμασι</a:t>
            </a:r>
            <a:r>
              <a:rPr lang="el-GR" altLang="x-none" dirty="0">
                <a:latin typeface="Times New Roman" panose="02020603050405020304" pitchFamily="18" charset="0"/>
              </a:rPr>
              <a:t> </a:t>
            </a:r>
            <a:r>
              <a:rPr lang="el-GR" altLang="x-none" dirty="0" err="1">
                <a:latin typeface="Times New Roman" panose="02020603050405020304" pitchFamily="18" charset="0"/>
              </a:rPr>
              <a:t>ζωήν</a:t>
            </a:r>
            <a:r>
              <a:rPr lang="el-GR" altLang="x-none" dirty="0">
                <a:latin typeface="Times New Roman" panose="02020603050405020304" pitchFamily="18" charset="0"/>
              </a:rPr>
              <a:t> </a:t>
            </a:r>
            <a:r>
              <a:rPr lang="el-GR" altLang="x-none" dirty="0" smtClean="0">
                <a:latin typeface="Times New Roman" panose="02020603050405020304" pitchFamily="18" charset="0"/>
              </a:rPr>
              <a:t>χαρισάμενος</a:t>
            </a:r>
          </a:p>
          <a:p>
            <a:pPr algn="l">
              <a:spcBef>
                <a:spcPct val="50000"/>
              </a:spcBef>
            </a:pPr>
            <a:endParaRPr lang="el-GR" altLang="x-none" dirty="0"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l-GR" altLang="x-none" dirty="0" smtClean="0">
                <a:latin typeface="Times New Roman" panose="02020603050405020304" pitchFamily="18" charset="0"/>
              </a:rPr>
              <a:t>Την </a:t>
            </a:r>
            <a:r>
              <a:rPr lang="el-GR" altLang="x-none" dirty="0" err="1" smtClean="0">
                <a:latin typeface="Times New Roman" panose="02020603050405020304" pitchFamily="18" charset="0"/>
              </a:rPr>
              <a:t>ανάστασιν</a:t>
            </a:r>
            <a:r>
              <a:rPr lang="el-GR" altLang="x-none" dirty="0" smtClean="0">
                <a:latin typeface="Times New Roman" panose="02020603050405020304" pitchFamily="18" charset="0"/>
              </a:rPr>
              <a:t> σου Χριστέ </a:t>
            </a:r>
            <a:r>
              <a:rPr lang="el-GR" altLang="x-none" dirty="0" err="1" smtClean="0">
                <a:latin typeface="Times New Roman" panose="02020603050405020304" pitchFamily="18" charset="0"/>
              </a:rPr>
              <a:t>σωτήρ</a:t>
            </a:r>
            <a:r>
              <a:rPr lang="el-GR" altLang="x-none" dirty="0" smtClean="0">
                <a:latin typeface="Times New Roman" panose="02020603050405020304" pitchFamily="18" charset="0"/>
              </a:rPr>
              <a:t>,  άγγελοι </a:t>
            </a:r>
            <a:r>
              <a:rPr lang="el-GR" altLang="x-none" dirty="0" err="1" smtClean="0">
                <a:latin typeface="Times New Roman" panose="02020603050405020304" pitchFamily="18" charset="0"/>
              </a:rPr>
              <a:t>υμνούσιν</a:t>
            </a:r>
            <a:r>
              <a:rPr lang="el-GR" altLang="x-none" dirty="0" smtClean="0">
                <a:latin typeface="Times New Roman" panose="02020603050405020304" pitchFamily="18" charset="0"/>
              </a:rPr>
              <a:t> εν </a:t>
            </a:r>
            <a:r>
              <a:rPr lang="el-GR" altLang="x-none" dirty="0" err="1" smtClean="0">
                <a:latin typeface="Times New Roman" panose="02020603050405020304" pitchFamily="18" charset="0"/>
              </a:rPr>
              <a:t>ουρανοίς</a:t>
            </a:r>
            <a:r>
              <a:rPr lang="el-GR" altLang="x-none" dirty="0" smtClean="0">
                <a:latin typeface="Times New Roman" panose="02020603050405020304" pitchFamily="18" charset="0"/>
              </a:rPr>
              <a:t> και ημάς τους επί γης </a:t>
            </a:r>
            <a:r>
              <a:rPr lang="el-GR" altLang="x-none" dirty="0" err="1" smtClean="0">
                <a:latin typeface="Times New Roman" panose="02020603050405020304" pitchFamily="18" charset="0"/>
              </a:rPr>
              <a:t>καταξίωσον</a:t>
            </a:r>
            <a:r>
              <a:rPr lang="el-GR" altLang="x-none" dirty="0" smtClean="0">
                <a:latin typeface="Times New Roman" panose="02020603050405020304" pitchFamily="18" charset="0"/>
              </a:rPr>
              <a:t>                    εν καθαρά καρδία σε </a:t>
            </a:r>
            <a:r>
              <a:rPr lang="el-GR" altLang="x-none" dirty="0" err="1" smtClean="0">
                <a:latin typeface="Times New Roman" panose="02020603050405020304" pitchFamily="18" charset="0"/>
              </a:rPr>
              <a:t>δοξάζειν</a:t>
            </a:r>
            <a:r>
              <a:rPr lang="el-GR" altLang="x-none" dirty="0" smtClean="0">
                <a:latin typeface="Times New Roman" panose="02020603050405020304" pitchFamily="18" charset="0"/>
              </a:rPr>
              <a:t>.</a:t>
            </a:r>
            <a:endParaRPr lang="en-GB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>
            <a:extLst>
              <a:ext uri="{FF2B5EF4-FFF2-40B4-BE49-F238E27FC236}">
                <a16:creationId xmlns:a16="http://schemas.microsoft.com/office/drawing/2014/main" id="{B45C222A-7D37-4E35-B283-47D24AE53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3733800" cy="6619875"/>
          </a:xfrm>
          <a:prstGeom prst="rect">
            <a:avLst/>
          </a:prstGeom>
          <a:solidFill>
            <a:srgbClr val="0066CC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l-GR" altLang="x-none" dirty="0"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el-GR" altLang="x-none" dirty="0"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el-GR" altLang="x-none" dirty="0"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el-GR" altLang="x-none" dirty="0"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el-GR" altLang="x-none" dirty="0"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l-GR" altLang="x-none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Ο </a:t>
            </a:r>
            <a:r>
              <a:rPr lang="el-GR" altLang="x-none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Άγιος Λάζαρος</a:t>
            </a:r>
            <a:r>
              <a:rPr lang="el-GR" altLang="x-none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μετά την ανάστασή του αναγκάστηκε να καταφύγει στην </a:t>
            </a:r>
            <a:r>
              <a:rPr lang="el-GR" altLang="x-none" sz="2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Κύπρο</a:t>
            </a:r>
            <a:r>
              <a:rPr lang="el-GR" altLang="x-none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, για </a:t>
            </a:r>
            <a:r>
              <a:rPr lang="el-GR" altLang="x-none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να γλιτώσει από τους </a:t>
            </a:r>
            <a:r>
              <a:rPr lang="el-GR" altLang="x-none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Φαρισαίους</a:t>
            </a:r>
            <a:r>
              <a:rPr lang="el-GR" altLang="x-none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l-GR" altLang="x-none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Χειροτονήθηκε ο  πρώτος επίσκοπος Κιτίου.</a:t>
            </a:r>
          </a:p>
          <a:p>
            <a:pPr algn="l">
              <a:spcBef>
                <a:spcPct val="50000"/>
              </a:spcBef>
            </a:pPr>
            <a:r>
              <a:rPr lang="el-GR" altLang="x-none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Ο τάφος του βρίσκεται σε </a:t>
            </a:r>
            <a:r>
              <a:rPr lang="el-GR" altLang="x-none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κατακόμβη, </a:t>
            </a:r>
            <a:r>
              <a:rPr lang="el-GR" altLang="x-none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κάτω από </a:t>
            </a:r>
            <a:r>
              <a:rPr lang="el-GR" altLang="x-none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τον </a:t>
            </a:r>
            <a:r>
              <a:rPr lang="el-GR" altLang="x-none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ναό του Αγίου Λαζάρου στη Λάρνακα.</a:t>
            </a:r>
            <a:endParaRPr lang="el-GR" altLang="x-none" sz="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endParaRPr lang="en-GB" altLang="x-none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5C1B9EAD-35B0-4433-BD5D-71D09766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499268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WordArt 3">
            <a:extLst>
              <a:ext uri="{FF2B5EF4-FFF2-40B4-BE49-F238E27FC236}">
                <a16:creationId xmlns:a16="http://schemas.microsoft.com/office/drawing/2014/main" id="{9DEB7791-1082-4040-A412-9EB926E934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457200"/>
            <a:ext cx="5038725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Ναός Αγίου Λαζάρου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4341" name="WordArt 5">
            <a:extLst>
              <a:ext uri="{FF2B5EF4-FFF2-40B4-BE49-F238E27FC236}">
                <a16:creationId xmlns:a16="http://schemas.microsoft.com/office/drawing/2014/main" id="{3E6CB764-B220-43B2-ACF9-EEB36233EE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981200"/>
            <a:ext cx="21812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Λάρνακα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E8C094A9-3181-47B2-B57D-EBC780A5FB8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219200"/>
            <a:ext cx="4038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x-none" sz="2000" b="1" dirty="0"/>
              <a:t>Κυριακή προ του Πάσχα</a:t>
            </a:r>
          </a:p>
          <a:p>
            <a:pPr>
              <a:lnSpc>
                <a:spcPct val="90000"/>
              </a:lnSpc>
            </a:pPr>
            <a:r>
              <a:rPr lang="el-GR" altLang="x-none" sz="2000" b="1" dirty="0">
                <a:solidFill>
                  <a:srgbClr val="FF0000"/>
                </a:solidFill>
              </a:rPr>
              <a:t>Ο Ιησούς με τους μαθητές </a:t>
            </a:r>
            <a:r>
              <a:rPr lang="el-GR" altLang="x-none" sz="2000" b="1" dirty="0" smtClean="0">
                <a:solidFill>
                  <a:srgbClr val="FF0000"/>
                </a:solidFill>
              </a:rPr>
              <a:t>Του </a:t>
            </a:r>
            <a:r>
              <a:rPr lang="el-GR" altLang="x-none" sz="2000" b="1" dirty="0">
                <a:solidFill>
                  <a:srgbClr val="FF0000"/>
                </a:solidFill>
              </a:rPr>
              <a:t>φτάνει στα </a:t>
            </a:r>
            <a:r>
              <a:rPr lang="el-GR" altLang="x-none" sz="2000" b="1" dirty="0" smtClean="0">
                <a:solidFill>
                  <a:srgbClr val="FF0000"/>
                </a:solidFill>
              </a:rPr>
              <a:t>Ιεροσόλυμα, </a:t>
            </a:r>
            <a:r>
              <a:rPr lang="el-GR" altLang="x-none" sz="2000" b="1" dirty="0">
                <a:solidFill>
                  <a:srgbClr val="FF0000"/>
                </a:solidFill>
              </a:rPr>
              <a:t>για να γιορτάσουν το Πάσχα των Ισραηλιτών </a:t>
            </a:r>
            <a:r>
              <a:rPr lang="el-GR" altLang="x-none" sz="2000" b="1" dirty="0">
                <a:solidFill>
                  <a:srgbClr val="CC0000"/>
                </a:solidFill>
              </a:rPr>
              <a:t>(δηλ. Το πέρασμά τους από την Αίγυπτο μέσω της Ερυθράς θάλασσας στην ελευθερία για την Παλαιστίνη)</a:t>
            </a:r>
          </a:p>
          <a:p>
            <a:pPr>
              <a:lnSpc>
                <a:spcPct val="90000"/>
              </a:lnSpc>
            </a:pPr>
            <a:r>
              <a:rPr lang="el-GR" altLang="x-none" sz="2000" b="1" dirty="0">
                <a:solidFill>
                  <a:srgbClr val="008000"/>
                </a:solidFill>
              </a:rPr>
              <a:t>Απλώνουν βάγια (κλαδιά φοινικιάς), πανωφόρια, κλαδιά ελιάς</a:t>
            </a:r>
          </a:p>
          <a:p>
            <a:pPr>
              <a:lnSpc>
                <a:spcPct val="90000"/>
              </a:lnSpc>
            </a:pPr>
            <a:r>
              <a:rPr lang="el-GR" altLang="x-none" sz="2000" b="1" dirty="0">
                <a:solidFill>
                  <a:srgbClr val="990099"/>
                </a:solidFill>
              </a:rPr>
              <a:t>«Ωσαννά! Ευλογημένος ο ερχόμενος εν ονόματι Κυρίου»</a:t>
            </a:r>
            <a:r>
              <a:rPr lang="el-GR" altLang="x-none" sz="2000" b="1" dirty="0"/>
              <a:t> κραύγαζε το πλήθος.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x-none" sz="2400" dirty="0"/>
          </a:p>
        </p:txBody>
      </p:sp>
      <p:sp>
        <p:nvSpPr>
          <p:cNvPr id="3078" name="WordArt 6">
            <a:extLst>
              <a:ext uri="{FF2B5EF4-FFF2-40B4-BE49-F238E27FC236}">
                <a16:creationId xmlns:a16="http://schemas.microsoft.com/office/drawing/2014/main" id="{5F444C84-1E31-478E-929E-EBDC150AE1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1600" y="457200"/>
            <a:ext cx="35814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Η Βαϊοφόρος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7F5CA5EF-2AF1-4344-89DB-614FB7851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562600"/>
            <a:ext cx="3429000" cy="107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l-GR" altLang="x-none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l-GR" altLang="x-none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Γιατί τέτοια υποδοχή; 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l-GR" altLang="x-none" sz="2000" b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Τι </a:t>
            </a:r>
            <a:r>
              <a:rPr lang="el-GR" altLang="x-none" sz="20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είχαν πληροφορηθεί οι κάτοικοι της Ιερουσαλήμ;</a:t>
            </a:r>
          </a:p>
        </p:txBody>
      </p:sp>
      <p:pic>
        <p:nvPicPr>
          <p:cNvPr id="3083" name="Picture 11">
            <a:extLst>
              <a:ext uri="{FF2B5EF4-FFF2-40B4-BE49-F238E27FC236}">
                <a16:creationId xmlns:a16="http://schemas.microsoft.com/office/drawing/2014/main" id="{25EA3768-C767-40B7-8A19-16F319C97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5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autoUpdateAnimBg="0"/>
      <p:bldP spid="308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501FCCBA-F3B2-4E3F-83A3-A7CB2FD351E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743200"/>
            <a:ext cx="41910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endParaRPr lang="el-GR" altLang="x-none" sz="2000" b="1"/>
          </a:p>
          <a:p>
            <a:pPr>
              <a:buFontTx/>
              <a:buNone/>
            </a:pPr>
            <a:r>
              <a:rPr lang="el-GR" altLang="x-none" sz="2600" b="1">
                <a:solidFill>
                  <a:schemeClr val="bg1"/>
                </a:solidFill>
                <a:latin typeface="Palatino Linotype" panose="02040502050505030304" pitchFamily="18" charset="0"/>
              </a:rPr>
              <a:t>Ιδού ο Νυμφίος έρχεται εν τω μέσω της  νυκτός </a:t>
            </a:r>
          </a:p>
          <a:p>
            <a:pPr>
              <a:buFontTx/>
              <a:buNone/>
            </a:pPr>
            <a:r>
              <a:rPr lang="el-GR" altLang="x-none" sz="2600" b="1">
                <a:solidFill>
                  <a:schemeClr val="bg1"/>
                </a:solidFill>
                <a:latin typeface="Palatino Linotype" panose="02040502050505030304" pitchFamily="18" charset="0"/>
              </a:rPr>
              <a:t>και μακάριος ο δούλος ον ευρήσει γρηγορούντα, </a:t>
            </a:r>
          </a:p>
          <a:p>
            <a:pPr>
              <a:buFontTx/>
              <a:buNone/>
            </a:pPr>
            <a:r>
              <a:rPr lang="el-GR" altLang="x-none" sz="2600" b="1">
                <a:solidFill>
                  <a:schemeClr val="bg1"/>
                </a:solidFill>
                <a:latin typeface="Palatino Linotype" panose="02040502050505030304" pitchFamily="18" charset="0"/>
              </a:rPr>
              <a:t>ανάξιος δε πάλι ον ευρήσει ραθυμούντα.</a:t>
            </a:r>
            <a:endParaRPr lang="en-GB" altLang="x-none" sz="2600" b="1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297" name="WordArt 9">
            <a:extLst>
              <a:ext uri="{FF2B5EF4-FFF2-40B4-BE49-F238E27FC236}">
                <a16:creationId xmlns:a16="http://schemas.microsoft.com/office/drawing/2014/main" id="{8E590575-5F54-464D-A302-800CC062BB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381000"/>
            <a:ext cx="3743325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Κυριακή βράδυ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298" name="WordArt 10">
            <a:extLst>
              <a:ext uri="{FF2B5EF4-FFF2-40B4-BE49-F238E27FC236}">
                <a16:creationId xmlns:a16="http://schemas.microsoft.com/office/drawing/2014/main" id="{BC4EF86E-E7FD-426C-AE7F-32A9D94878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3190875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Ακολουθία </a:t>
            </a:r>
          </a:p>
          <a:p>
            <a:r>
              <a:rPr lang="el-GR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του Νυμφίου</a:t>
            </a:r>
            <a:endParaRPr lang="x-none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sp>
        <p:nvSpPr>
          <p:cNvPr id="12302" name="AutoShape 14">
            <a:hlinkClick r:id="rId2" action="ppaction://hlinkfile" highlightClick="1"/>
            <a:extLst>
              <a:ext uri="{FF2B5EF4-FFF2-40B4-BE49-F238E27FC236}">
                <a16:creationId xmlns:a16="http://schemas.microsoft.com/office/drawing/2014/main" id="{21F9B577-C7AE-4B5D-A56F-FEA06C35B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6400800"/>
            <a:ext cx="304800" cy="228600"/>
          </a:xfrm>
          <a:prstGeom prst="actionButtonSound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/>
          </a:p>
        </p:txBody>
      </p:sp>
      <p:pic>
        <p:nvPicPr>
          <p:cNvPr id="12303" name="Picture 15">
            <a:extLst>
              <a:ext uri="{FF2B5EF4-FFF2-40B4-BE49-F238E27FC236}">
                <a16:creationId xmlns:a16="http://schemas.microsoft.com/office/drawing/2014/main" id="{6B905CE1-655A-4AD6-8757-CB7B6E4F9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88913"/>
            <a:ext cx="4914900" cy="648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>
            <a:extLst>
              <a:ext uri="{FF2B5EF4-FFF2-40B4-BE49-F238E27FC236}">
                <a16:creationId xmlns:a16="http://schemas.microsoft.com/office/drawing/2014/main" id="{E4B2657B-355E-4879-B23A-6A9DB1890F4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676400"/>
            <a:ext cx="38862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l-GR" altLang="x-none" sz="2800" b="1" dirty="0"/>
              <a:t>Η </a:t>
            </a:r>
            <a:r>
              <a:rPr lang="el-GR" altLang="x-none" sz="2800" b="1" dirty="0" err="1"/>
              <a:t>ξηρανθείσα</a:t>
            </a:r>
            <a:r>
              <a:rPr lang="el-GR" altLang="x-none" sz="2800" b="1" dirty="0"/>
              <a:t> συκιά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altLang="x-non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400" dirty="0"/>
              <a:t>Ο Χριστός πείνασε και βρήκε </a:t>
            </a:r>
            <a:r>
              <a:rPr lang="el-GR" altLang="x-none" sz="2400" dirty="0" smtClean="0"/>
              <a:t>στον </a:t>
            </a:r>
            <a:r>
              <a:rPr lang="el-GR" altLang="x-none" sz="2400" dirty="0"/>
              <a:t>δρόμο του μια συκιά.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400" dirty="0"/>
              <a:t>Επειδή δε βρήκε καρπούς, τη διέταξε να </a:t>
            </a:r>
            <a:r>
              <a:rPr lang="el-GR" altLang="x-none" sz="2400" dirty="0" smtClean="0"/>
              <a:t>ξεραθεί, </a:t>
            </a:r>
            <a:r>
              <a:rPr lang="el-GR" altLang="x-none" sz="2400" dirty="0"/>
              <a:t>διδάσκοντάς μας ότι πρέπει να προσπαθούμε</a:t>
            </a:r>
            <a:r>
              <a:rPr lang="el-GR" altLang="x-none" sz="2400" b="1" dirty="0"/>
              <a:t> να έχουμε καλούς καρπούς, </a:t>
            </a:r>
            <a:r>
              <a:rPr lang="el-GR" altLang="x-none" b="1" dirty="0">
                <a:solidFill>
                  <a:srgbClr val="990033"/>
                </a:solidFill>
              </a:rPr>
              <a:t>τις αρετές</a:t>
            </a:r>
            <a:r>
              <a:rPr lang="el-GR" altLang="x-none" sz="2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x-none" sz="2400" dirty="0"/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DC1EDB87-FBD9-469A-93C5-A9CA75E05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6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WordArt 6">
            <a:extLst>
              <a:ext uri="{FF2B5EF4-FFF2-40B4-BE49-F238E27FC236}">
                <a16:creationId xmlns:a16="http://schemas.microsoft.com/office/drawing/2014/main" id="{C05205F0-E52B-4905-B29D-104039C754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0" y="304800"/>
            <a:ext cx="35433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 Black" panose="020B0A04020102020204" pitchFamily="34" charset="0"/>
              </a:rPr>
              <a:t>Μεγάλη Δευτέρα</a:t>
            </a:r>
            <a:endParaRPr lang="x-none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9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91BFAFA-3357-4814-8503-9FBF282785D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90800"/>
            <a:ext cx="38100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x-none" sz="2400" dirty="0">
                <a:solidFill>
                  <a:srgbClr val="FFFFCC"/>
                </a:solidFill>
              </a:rPr>
              <a:t>Οι </a:t>
            </a:r>
            <a:r>
              <a:rPr lang="el-GR" altLang="x-none" sz="2400" b="1" u="sng" dirty="0">
                <a:solidFill>
                  <a:srgbClr val="FFFFCC"/>
                </a:solidFill>
              </a:rPr>
              <a:t>5 φρόνιμες παρθένες</a:t>
            </a:r>
            <a:r>
              <a:rPr lang="el-GR" altLang="x-none" sz="2400" dirty="0">
                <a:solidFill>
                  <a:srgbClr val="FFFFCC"/>
                </a:solidFill>
              </a:rPr>
              <a:t> ήταν έτοιμες και περίμεναν </a:t>
            </a:r>
            <a:r>
              <a:rPr lang="el-GR" altLang="x-none" sz="2400" dirty="0" smtClean="0">
                <a:solidFill>
                  <a:srgbClr val="FFFFCC"/>
                </a:solidFill>
              </a:rPr>
              <a:t>τον </a:t>
            </a:r>
            <a:r>
              <a:rPr lang="el-GR" altLang="x-none" sz="2400" dirty="0">
                <a:solidFill>
                  <a:srgbClr val="FFFFCC"/>
                </a:solidFill>
              </a:rPr>
              <a:t>Νυμφίο (Χριστό) </a:t>
            </a:r>
            <a:r>
              <a:rPr lang="el-GR" altLang="x-none" sz="2400" dirty="0" smtClean="0">
                <a:solidFill>
                  <a:srgbClr val="FFFFCC"/>
                </a:solidFill>
              </a:rPr>
              <a:t>,αφού </a:t>
            </a:r>
            <a:r>
              <a:rPr lang="el-GR" altLang="x-none" sz="2400" dirty="0">
                <a:solidFill>
                  <a:srgbClr val="FFFFCC"/>
                </a:solidFill>
              </a:rPr>
              <a:t>είχαν γεμάτες τις λυχνίες τους με λάδι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AD576497-59F0-411E-A2C7-6644F80E9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0"/>
            <a:ext cx="4829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WordArt 6">
            <a:extLst>
              <a:ext uri="{FF2B5EF4-FFF2-40B4-BE49-F238E27FC236}">
                <a16:creationId xmlns:a16="http://schemas.microsoft.com/office/drawing/2014/main" id="{118A4B0B-BD95-4004-8B57-62C138BC3E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304800"/>
            <a:ext cx="40005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 panose="020B0A04020102020204" pitchFamily="34" charset="0"/>
              </a:rPr>
              <a:t>Μεγάλη Τρίτη</a:t>
            </a:r>
            <a:endParaRPr lang="x-none" sz="3600" kern="10">
              <a:ln w="1587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99"/>
              </a:solidFill>
              <a:latin typeface="Arial Black" panose="020B0A04020102020204" pitchFamily="34" charset="0"/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407DECDA-E522-4CFD-882D-C9A6BF493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4419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x-none" sz="2800" b="1">
                <a:solidFill>
                  <a:schemeClr val="bg1"/>
                </a:solidFill>
                <a:latin typeface="Times New Roman" panose="02020603050405020304" pitchFamily="18" charset="0"/>
              </a:rPr>
              <a:t>Η παραβολή </a:t>
            </a:r>
          </a:p>
          <a:p>
            <a:pPr>
              <a:spcBef>
                <a:spcPct val="50000"/>
              </a:spcBef>
            </a:pPr>
            <a:r>
              <a:rPr lang="el-GR" altLang="x-none" sz="2800" b="1">
                <a:solidFill>
                  <a:schemeClr val="bg1"/>
                </a:solidFill>
                <a:latin typeface="Times New Roman" panose="02020603050405020304" pitchFamily="18" charset="0"/>
              </a:rPr>
              <a:t>των δέκα Παρθένων</a:t>
            </a:r>
            <a:endParaRPr lang="en-GB" altLang="x-none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A016EFE4-97EF-459F-ACED-C604319A9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00600"/>
            <a:ext cx="3733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altLang="x-none" dirty="0">
                <a:solidFill>
                  <a:schemeClr val="bg1"/>
                </a:solidFill>
                <a:latin typeface="Times New Roman" panose="02020603050405020304" pitchFamily="18" charset="0"/>
              </a:rPr>
              <a:t>Οι </a:t>
            </a:r>
            <a:r>
              <a:rPr lang="el-GR" altLang="x-none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5 μωρές παρθένες</a:t>
            </a:r>
            <a:r>
              <a:rPr lang="el-GR" altLang="x-none" dirty="0">
                <a:solidFill>
                  <a:schemeClr val="bg1"/>
                </a:solidFill>
                <a:latin typeface="Times New Roman" panose="02020603050405020304" pitchFamily="18" charset="0"/>
              </a:rPr>
              <a:t> κλείστηκαν έξω από τους </a:t>
            </a:r>
            <a:r>
              <a:rPr lang="el-GR" altLang="x-none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γάμους, </a:t>
            </a:r>
            <a:r>
              <a:rPr lang="el-GR" altLang="x-none" dirty="0">
                <a:solidFill>
                  <a:schemeClr val="bg1"/>
                </a:solidFill>
                <a:latin typeface="Times New Roman" panose="02020603050405020304" pitchFamily="18" charset="0"/>
              </a:rPr>
              <a:t>γιατί ήταν απροετοίμαστες.</a:t>
            </a:r>
            <a:endParaRPr lang="en-GB" altLang="x-none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  <p:bldP spid="4103" grpId="0" autoUpdateAnimBg="0"/>
      <p:bldP spid="410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2E83819-5458-470C-BCC6-49F739228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  <a:ln/>
          <a:extLst>
            <a:ext uri="{91240B29-F687-4F45-9708-019B960494DF}">
              <a14:hiddenLine xmlns:a14="http://schemas.microsoft.com/office/drawing/2010/main" w="57150" cmpd="sng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x-none" b="1">
                <a:solidFill>
                  <a:srgbClr val="FFFF00"/>
                </a:solidFill>
              </a:rPr>
              <a:t>Το τροπάριο της Κασσιανής</a:t>
            </a:r>
            <a:endParaRPr lang="en-GB" altLang="x-none" b="1">
              <a:solidFill>
                <a:srgbClr val="FFFF00"/>
              </a:solidFill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A0234D7-CCF7-4AAA-B62F-A2F8732EE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7918648" cy="528024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l-GR" altLang="x-none" sz="2800" b="1" dirty="0" smtClean="0">
                <a:solidFill>
                  <a:schemeClr val="bg1"/>
                </a:solidFill>
              </a:rPr>
              <a:t> Η </a:t>
            </a:r>
            <a:r>
              <a:rPr lang="el-GR" altLang="x-none" b="1" dirty="0">
                <a:solidFill>
                  <a:srgbClr val="FFFF00"/>
                </a:solidFill>
              </a:rPr>
              <a:t>Κ</a:t>
            </a:r>
            <a:r>
              <a:rPr lang="el-GR" altLang="x-none" b="1" dirty="0" smtClean="0">
                <a:solidFill>
                  <a:srgbClr val="FFFF00"/>
                </a:solidFill>
              </a:rPr>
              <a:t>ασσιανή</a:t>
            </a:r>
            <a:r>
              <a:rPr lang="el-GR" altLang="x-none" sz="2800" b="1" dirty="0" smtClean="0">
                <a:solidFill>
                  <a:schemeClr val="bg1"/>
                </a:solidFill>
              </a:rPr>
              <a:t> </a:t>
            </a:r>
            <a:r>
              <a:rPr lang="el-GR" altLang="x-none" sz="2800" b="1" dirty="0">
                <a:solidFill>
                  <a:schemeClr val="bg1"/>
                </a:solidFill>
              </a:rPr>
              <a:t>ήταν μια </a:t>
            </a:r>
            <a:r>
              <a:rPr lang="el-GR" altLang="x-none" sz="2800" b="1" dirty="0">
                <a:solidFill>
                  <a:srgbClr val="FFFF00"/>
                </a:solidFill>
              </a:rPr>
              <a:t>μοναχή</a:t>
            </a:r>
            <a:r>
              <a:rPr lang="el-GR" altLang="x-none" sz="2800" b="1" dirty="0">
                <a:solidFill>
                  <a:schemeClr val="bg1"/>
                </a:solidFill>
              </a:rPr>
              <a:t> η οποία έγραψε ένα τροπάριο, </a:t>
            </a:r>
            <a:r>
              <a:rPr lang="el-GR" altLang="x-none" sz="2800" b="1" dirty="0" smtClean="0">
                <a:solidFill>
                  <a:srgbClr val="FFFF00"/>
                </a:solidFill>
              </a:rPr>
              <a:t>έναν </a:t>
            </a:r>
            <a:r>
              <a:rPr lang="el-GR" altLang="x-none" sz="2800" b="1" dirty="0">
                <a:solidFill>
                  <a:srgbClr val="FFFF00"/>
                </a:solidFill>
              </a:rPr>
              <a:t>ύμνο</a:t>
            </a:r>
            <a:r>
              <a:rPr lang="el-GR" altLang="x-none" sz="2800" b="1" dirty="0">
                <a:solidFill>
                  <a:schemeClr val="bg1"/>
                </a:solidFill>
              </a:rPr>
              <a:t>, για την αμαρτωλή γυναίκα. Το τροπάριο αυτό ακούγεται κάθε </a:t>
            </a:r>
            <a:r>
              <a:rPr lang="el-GR" altLang="x-none" sz="2800" b="1" dirty="0">
                <a:solidFill>
                  <a:srgbClr val="FFFF00"/>
                </a:solidFill>
              </a:rPr>
              <a:t>Μεγάλη Τρίτη</a:t>
            </a:r>
            <a:r>
              <a:rPr lang="el-GR" altLang="x-none" sz="2800" b="1" dirty="0">
                <a:solidFill>
                  <a:schemeClr val="bg1"/>
                </a:solidFill>
              </a:rPr>
              <a:t> βράδυ στην εκκλησία.  Ήταν μια πανέξυπνη και όμορφη </a:t>
            </a:r>
            <a:r>
              <a:rPr lang="el-GR" altLang="x-none" sz="2800" b="1" dirty="0" smtClean="0">
                <a:solidFill>
                  <a:schemeClr val="bg1"/>
                </a:solidFill>
              </a:rPr>
              <a:t>κοπέλα, </a:t>
            </a:r>
            <a:r>
              <a:rPr lang="el-GR" altLang="x-none" sz="2800" b="1" dirty="0">
                <a:solidFill>
                  <a:schemeClr val="bg1"/>
                </a:solidFill>
              </a:rPr>
              <a:t>που κάποτε ο αυτοκράτορας για να δει αν ήταν η κατάλληλη για σύζυγός του, της είπε: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800" b="1" dirty="0">
                <a:solidFill>
                  <a:schemeClr val="bg1"/>
                </a:solidFill>
              </a:rPr>
              <a:t>-Από γυναίκα ήλθε στον κόσμο το μεγαλύτερο κακό.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800" b="1" dirty="0">
                <a:solidFill>
                  <a:schemeClr val="bg1"/>
                </a:solidFill>
              </a:rPr>
              <a:t>Και αυτή του απάντησε: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x-none" sz="2800" b="1" dirty="0">
                <a:solidFill>
                  <a:schemeClr val="bg1"/>
                </a:solidFill>
              </a:rPr>
              <a:t>-Ναι, αλλά από γυναίκα ήλθε στον κόσμο το μεγαλύτερο «κ α λ ό» .</a:t>
            </a:r>
            <a:endParaRPr lang="en-GB" altLang="x-none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d"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x-non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Outlook" panose="05010100010000000000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x-non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Outlook" panose="05010100010000000000" pitchFamily="2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1337</Words>
  <Application>Microsoft Office PowerPoint</Application>
  <PresentationFormat>On-screen Show (4:3)</PresentationFormat>
  <Paragraphs>214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MS Outlook</vt:lpstr>
      <vt:lpstr>Palatino Linotype</vt:lpstr>
      <vt:lpstr>Times New Roman</vt:lpstr>
      <vt:lpstr>Wingdings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Το τροπάριο της Κασσιανής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Lambadarios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PaterDemetrios</dc:creator>
  <cp:lastModifiedBy>Teacher</cp:lastModifiedBy>
  <cp:revision>228</cp:revision>
  <dcterms:created xsi:type="dcterms:W3CDTF">2006-03-26T10:57:43Z</dcterms:created>
  <dcterms:modified xsi:type="dcterms:W3CDTF">2020-05-03T21:36:42Z</dcterms:modified>
</cp:coreProperties>
</file>